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e3f6d69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e3f6d69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1b0fa8e2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1b0fa8e2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d8af6a46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d8af6a46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9078c78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9078c78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e3f6d695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e3f6d695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e3f6d695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e3f6d695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e3f6d695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e3f6d695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e3f6d695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e3f6d695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e3f6d695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e3f6d695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e3f6d695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e3f6d695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e7975626e_1_11: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g10e7975626e_1_1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e3f6d695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e3f6d695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e3f6d6952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0e3f6d6952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e3f6d6952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e3f6d6952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0e3f6d6952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0e3f6d695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e3f6d695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0e3f6d695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e3f6d6952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e3f6d6952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e3f6d6952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0e3f6d695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e3f6d695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e3f6d695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e3f6d695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0e3f6d695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e3f6d6952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e3f6d695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1b0fa8e2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1b0fa8e2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0e3f6d695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0e3f6d695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e3f6d695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0e3f6d695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e3f6d695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0e3f6d695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e3f6d695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0e3f6d695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b2a54e7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b2a54e7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b1e3e37f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0b1e3e37f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b1e3e37f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0b1e3e37f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b1e3e37f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0b1e3e37f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0b2a54e7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0b2a54e7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b2a54e79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0b2a54e79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0d8af6a46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0d8af6a46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b2a54e79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b2a54e79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b2a54e79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0b2a54e79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0b1e3e37f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0b1e3e37f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0b1e3e37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0b1e3e37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0b2a54e79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0b2a54e79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0b1e3e37f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0b1e3e37f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b2a54e79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0b2a54e79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b2a54e79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0b2a54e79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0b2a54e79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0b2a54e79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d1b0fa8e2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d1b0fa8e2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d8af6a46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d8af6a46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d8af6a4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d8af6a4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0e3f6d695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0e3f6d695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e3f6d695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e3f6d695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e3f6d69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e3f6d69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0" name="Shape 50"/>
        <p:cNvGrpSpPr/>
        <p:nvPr/>
      </p:nvGrpSpPr>
      <p:grpSpPr>
        <a:xfrm>
          <a:off x="0" y="0"/>
          <a:ext cx="0" cy="0"/>
          <a:chOff x="0" y="0"/>
          <a:chExt cx="0" cy="0"/>
        </a:xfrm>
      </p:grpSpPr>
      <p:sp>
        <p:nvSpPr>
          <p:cNvPr id="51" name="Google Shape;51;p13"/>
          <p:cNvSpPr txBox="1"/>
          <p:nvPr>
            <p:ph type="title"/>
          </p:nvPr>
        </p:nvSpPr>
        <p:spPr>
          <a:xfrm>
            <a:off x="2201100" y="141350"/>
            <a:ext cx="4741800" cy="4305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1" i="0" sz="3600">
                <a:solidFill>
                  <a:schemeClr val="dk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190525" y="1521270"/>
            <a:ext cx="8554200" cy="21531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800"/>
              <a:buNone/>
              <a:defRPr b="0" i="0">
                <a:solidFill>
                  <a:schemeClr val="dk1"/>
                </a:solidFill>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53" name="Google Shape;53;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8740203" y="4920975"/>
            <a:ext cx="190500" cy="123000"/>
          </a:xfrm>
          <a:prstGeom prst="rect">
            <a:avLst/>
          </a:prstGeom>
          <a:noFill/>
          <a:ln>
            <a:noFill/>
          </a:ln>
        </p:spPr>
        <p:txBody>
          <a:bodyPr anchorCtr="0" anchor="t" bIns="0" lIns="0" spcFirstLastPara="1" rIns="0" wrap="square" tIns="0">
            <a:spAutoFit/>
          </a:bodyPr>
          <a:lstStyle>
            <a:lvl1pPr indent="0" lvl="0" marL="38100" marR="0" rtl="0" algn="l">
              <a:lnSpc>
                <a:spcPct val="100000"/>
              </a:lnSpc>
              <a:spcBef>
                <a:spcPts val="0"/>
              </a:spcBef>
              <a:buNone/>
              <a:defRPr b="1" i="1" sz="800">
                <a:solidFill>
                  <a:schemeClr val="dk1"/>
                </a:solidFill>
                <a:latin typeface="Arial"/>
                <a:ea typeface="Arial"/>
                <a:cs typeface="Arial"/>
                <a:sym typeface="Arial"/>
              </a:defRPr>
            </a:lvl1pPr>
            <a:lvl2pPr indent="0" lvl="1" marL="38100" marR="0" rtl="0" algn="l">
              <a:lnSpc>
                <a:spcPct val="100000"/>
              </a:lnSpc>
              <a:spcBef>
                <a:spcPts val="0"/>
              </a:spcBef>
              <a:buNone/>
              <a:defRPr b="1" i="1" sz="800">
                <a:solidFill>
                  <a:schemeClr val="dk1"/>
                </a:solidFill>
                <a:latin typeface="Arial"/>
                <a:ea typeface="Arial"/>
                <a:cs typeface="Arial"/>
                <a:sym typeface="Arial"/>
              </a:defRPr>
            </a:lvl2pPr>
            <a:lvl3pPr indent="0" lvl="2" marL="38100" marR="0" rtl="0" algn="l">
              <a:lnSpc>
                <a:spcPct val="100000"/>
              </a:lnSpc>
              <a:spcBef>
                <a:spcPts val="0"/>
              </a:spcBef>
              <a:buNone/>
              <a:defRPr b="1" i="1" sz="800">
                <a:solidFill>
                  <a:schemeClr val="dk1"/>
                </a:solidFill>
                <a:latin typeface="Arial"/>
                <a:ea typeface="Arial"/>
                <a:cs typeface="Arial"/>
                <a:sym typeface="Arial"/>
              </a:defRPr>
            </a:lvl3pPr>
            <a:lvl4pPr indent="0" lvl="3" marL="38100" marR="0" rtl="0" algn="l">
              <a:lnSpc>
                <a:spcPct val="100000"/>
              </a:lnSpc>
              <a:spcBef>
                <a:spcPts val="0"/>
              </a:spcBef>
              <a:buNone/>
              <a:defRPr b="1" i="1" sz="800">
                <a:solidFill>
                  <a:schemeClr val="dk1"/>
                </a:solidFill>
                <a:latin typeface="Arial"/>
                <a:ea typeface="Arial"/>
                <a:cs typeface="Arial"/>
                <a:sym typeface="Arial"/>
              </a:defRPr>
            </a:lvl4pPr>
            <a:lvl5pPr indent="0" lvl="4" marL="38100" marR="0" rtl="0" algn="l">
              <a:lnSpc>
                <a:spcPct val="100000"/>
              </a:lnSpc>
              <a:spcBef>
                <a:spcPts val="0"/>
              </a:spcBef>
              <a:buNone/>
              <a:defRPr b="1" i="1" sz="800">
                <a:solidFill>
                  <a:schemeClr val="dk1"/>
                </a:solidFill>
                <a:latin typeface="Arial"/>
                <a:ea typeface="Arial"/>
                <a:cs typeface="Arial"/>
                <a:sym typeface="Arial"/>
              </a:defRPr>
            </a:lvl5pPr>
            <a:lvl6pPr indent="0" lvl="5" marL="38100" marR="0" rtl="0" algn="l">
              <a:lnSpc>
                <a:spcPct val="100000"/>
              </a:lnSpc>
              <a:spcBef>
                <a:spcPts val="0"/>
              </a:spcBef>
              <a:buNone/>
              <a:defRPr b="1" i="1" sz="800">
                <a:solidFill>
                  <a:schemeClr val="dk1"/>
                </a:solidFill>
                <a:latin typeface="Arial"/>
                <a:ea typeface="Arial"/>
                <a:cs typeface="Arial"/>
                <a:sym typeface="Arial"/>
              </a:defRPr>
            </a:lvl6pPr>
            <a:lvl7pPr indent="0" lvl="6" marL="38100" marR="0" rtl="0" algn="l">
              <a:lnSpc>
                <a:spcPct val="100000"/>
              </a:lnSpc>
              <a:spcBef>
                <a:spcPts val="0"/>
              </a:spcBef>
              <a:buNone/>
              <a:defRPr b="1" i="1" sz="800">
                <a:solidFill>
                  <a:schemeClr val="dk1"/>
                </a:solidFill>
                <a:latin typeface="Arial"/>
                <a:ea typeface="Arial"/>
                <a:cs typeface="Arial"/>
                <a:sym typeface="Arial"/>
              </a:defRPr>
            </a:lvl7pPr>
            <a:lvl8pPr indent="0" lvl="7" marL="38100" marR="0" rtl="0" algn="l">
              <a:lnSpc>
                <a:spcPct val="100000"/>
              </a:lnSpc>
              <a:spcBef>
                <a:spcPts val="0"/>
              </a:spcBef>
              <a:buNone/>
              <a:defRPr b="1" i="1" sz="800">
                <a:solidFill>
                  <a:schemeClr val="dk1"/>
                </a:solidFill>
                <a:latin typeface="Arial"/>
                <a:ea typeface="Arial"/>
                <a:cs typeface="Arial"/>
                <a:sym typeface="Arial"/>
              </a:defRPr>
            </a:lvl8pPr>
            <a:lvl9pPr indent="0" lvl="8" marL="38100" marR="0" rtl="0" algn="l">
              <a:lnSpc>
                <a:spcPct val="100000"/>
              </a:lnSpc>
              <a:spcBef>
                <a:spcPts val="0"/>
              </a:spcBef>
              <a:buNone/>
              <a:defRPr b="1" i="1" sz="800">
                <a:solidFill>
                  <a:schemeClr val="dk1"/>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8.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6.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dblp.org/pid/120/1767.html" TargetMode="External"/><Relationship Id="rId4" Type="http://schemas.openxmlformats.org/officeDocument/2006/relationships/hyperlink" Target="https://dblp.org/pid/71/2890.html" TargetMode="External"/><Relationship Id="rId5" Type="http://schemas.openxmlformats.org/officeDocument/2006/relationships/hyperlink" Target="https://dblp.org/pid/43/1230-1.html" TargetMode="External"/><Relationship Id="rId6" Type="http://schemas.openxmlformats.org/officeDocument/2006/relationships/hyperlink" Target="https://dblp.org/db/conf/iccad/iccad2017.html#LiuWLX1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000"/>
              <a:t>Fault Injection Attack on Deep Neural Network</a:t>
            </a:r>
            <a:endParaRPr sz="4000"/>
          </a:p>
        </p:txBody>
      </p:sp>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3" name="Google Shape;13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Clr>
                <a:schemeClr val="dk1"/>
              </a:buClr>
              <a:buSzPts val="1100"/>
              <a:buFont typeface="Arial"/>
              <a:buNone/>
            </a:pPr>
            <a:r>
              <a:rPr lang="en"/>
              <a:t>S</a:t>
            </a:r>
            <a:r>
              <a:rPr lang="en"/>
              <a:t>ingle bias attack (SBA)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1"/>
              <a:buFont typeface="Arial"/>
              <a:buNone/>
            </a:pPr>
            <a:r>
              <a:rPr lang="en" sz="1800">
                <a:solidFill>
                  <a:schemeClr val="dk2"/>
                </a:solidFill>
              </a:rPr>
              <a:t>single bias attack (SBA)</a:t>
            </a:r>
            <a:endParaRPr/>
          </a:p>
        </p:txBody>
      </p:sp>
      <p:sp>
        <p:nvSpPr>
          <p:cNvPr id="139" name="Google Shape;13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a:t>
            </a:r>
            <a:r>
              <a:rPr lang="en"/>
              <a:t>o achieve misclassification by only modifying one parameter of DNN. </a:t>
            </a:r>
            <a:endParaRPr/>
          </a:p>
          <a:p>
            <a:pPr indent="-342900" lvl="0" marL="457200" rtl="0" algn="l">
              <a:spcBef>
                <a:spcPts val="0"/>
              </a:spcBef>
              <a:spcAft>
                <a:spcPts val="0"/>
              </a:spcAft>
              <a:buSzPts val="1800"/>
              <a:buChar char="●"/>
            </a:pPr>
            <a:r>
              <a:rPr lang="en"/>
              <a:t>Since the outputs of DNN linearly depend on the biases in the output layer, SBA can be simply implemented by enlarging the corresponding bias in output layer to the corresponding adversarial class.</a:t>
            </a:r>
            <a:endParaRPr/>
          </a:p>
          <a:p>
            <a:pPr indent="0" lvl="0" marL="0" rtl="0" algn="l">
              <a:spcBef>
                <a:spcPts val="1200"/>
              </a:spcBef>
              <a:spcAft>
                <a:spcPts val="1200"/>
              </a:spcAft>
              <a:buNone/>
            </a:pPr>
            <a:r>
              <a:rPr lang="en"/>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Preliminaries</a:t>
            </a:r>
            <a:endParaRPr/>
          </a:p>
        </p:txBody>
      </p:sp>
      <p:pic>
        <p:nvPicPr>
          <p:cNvPr id="145" name="Google Shape;145;p25"/>
          <p:cNvPicPr preferRelativeResize="0"/>
          <p:nvPr/>
        </p:nvPicPr>
        <p:blipFill>
          <a:blip r:embed="rId3">
            <a:alphaModFix/>
          </a:blip>
          <a:stretch>
            <a:fillRect/>
          </a:stretch>
        </p:blipFill>
        <p:spPr>
          <a:xfrm>
            <a:off x="311700" y="1266875"/>
            <a:ext cx="5237250" cy="2214725"/>
          </a:xfrm>
          <a:prstGeom prst="rect">
            <a:avLst/>
          </a:prstGeom>
          <a:noFill/>
          <a:ln>
            <a:noFill/>
          </a:ln>
        </p:spPr>
      </p:pic>
      <p:pic>
        <p:nvPicPr>
          <p:cNvPr id="146" name="Google Shape;146;p25"/>
          <p:cNvPicPr preferRelativeResize="0"/>
          <p:nvPr/>
        </p:nvPicPr>
        <p:blipFill>
          <a:blip r:embed="rId4">
            <a:alphaModFix/>
          </a:blip>
          <a:stretch>
            <a:fillRect/>
          </a:stretch>
        </p:blipFill>
        <p:spPr>
          <a:xfrm>
            <a:off x="694275" y="3618588"/>
            <a:ext cx="4342075" cy="727925"/>
          </a:xfrm>
          <a:prstGeom prst="rect">
            <a:avLst/>
          </a:prstGeom>
          <a:noFill/>
          <a:ln>
            <a:noFill/>
          </a:ln>
        </p:spPr>
      </p:pic>
      <p:sp>
        <p:nvSpPr>
          <p:cNvPr id="147" name="Google Shape;147;p25"/>
          <p:cNvSpPr txBox="1"/>
          <p:nvPr>
            <p:ph idx="1" type="body"/>
          </p:nvPr>
        </p:nvSpPr>
        <p:spPr>
          <a:xfrm>
            <a:off x="5830200" y="1788051"/>
            <a:ext cx="3063900" cy="2657100"/>
          </a:xfrm>
          <a:prstGeom prst="rect">
            <a:avLst/>
          </a:prstGeom>
        </p:spPr>
        <p:txBody>
          <a:bodyPr anchorCtr="0" anchor="t" bIns="91425" lIns="91425" spcFirstLastPara="1" rIns="91425" wrap="square" tIns="91425">
            <a:noAutofit/>
          </a:bodyPr>
          <a:lstStyle/>
          <a:p>
            <a:pPr indent="-320040" lvl="0" marL="457200" rtl="0" algn="l">
              <a:lnSpc>
                <a:spcPct val="75000"/>
              </a:lnSpc>
              <a:spcBef>
                <a:spcPts val="0"/>
              </a:spcBef>
              <a:spcAft>
                <a:spcPts val="0"/>
              </a:spcAft>
              <a:buSzPts val="1440"/>
              <a:buChar char="●"/>
            </a:pPr>
            <a:r>
              <a:rPr lang="en" sz="1440"/>
              <a:t>The neurons in all hidden layers usually use the same type of activation function</a:t>
            </a:r>
            <a:endParaRPr sz="1440"/>
          </a:p>
          <a:p>
            <a:pPr indent="0" lvl="0" marL="457200" rtl="0" algn="l">
              <a:lnSpc>
                <a:spcPct val="75000"/>
              </a:lnSpc>
              <a:spcBef>
                <a:spcPts val="1200"/>
              </a:spcBef>
              <a:spcAft>
                <a:spcPts val="0"/>
              </a:spcAft>
              <a:buNone/>
            </a:pPr>
            <a:r>
              <a:rPr lang="en" sz="1440"/>
              <a:t>. </a:t>
            </a:r>
            <a:endParaRPr sz="1440"/>
          </a:p>
          <a:p>
            <a:pPr indent="-320040" lvl="0" marL="457200" rtl="0" algn="l">
              <a:lnSpc>
                <a:spcPct val="75000"/>
              </a:lnSpc>
              <a:spcBef>
                <a:spcPts val="1200"/>
              </a:spcBef>
              <a:spcAft>
                <a:spcPts val="0"/>
              </a:spcAft>
              <a:buSzPts val="1440"/>
              <a:buChar char="●"/>
            </a:pPr>
            <a:r>
              <a:rPr b="1" lang="en" sz="1440"/>
              <a:t>We name DNN using ReLUlike activation function in hidden layers as ReLU-like DNN for short.</a:t>
            </a:r>
            <a:endParaRPr b="1" sz="144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Revisiting Activation Functions</a:t>
            </a:r>
            <a:endParaRPr/>
          </a:p>
        </p:txBody>
      </p:sp>
      <p:pic>
        <p:nvPicPr>
          <p:cNvPr id="153" name="Google Shape;153;p26"/>
          <p:cNvPicPr preferRelativeResize="0"/>
          <p:nvPr/>
        </p:nvPicPr>
        <p:blipFill>
          <a:blip r:embed="rId3">
            <a:alphaModFix/>
          </a:blip>
          <a:stretch>
            <a:fillRect/>
          </a:stretch>
        </p:blipFill>
        <p:spPr>
          <a:xfrm>
            <a:off x="387850" y="1206400"/>
            <a:ext cx="2800050" cy="766825"/>
          </a:xfrm>
          <a:prstGeom prst="rect">
            <a:avLst/>
          </a:prstGeom>
          <a:noFill/>
          <a:ln>
            <a:noFill/>
          </a:ln>
        </p:spPr>
      </p:pic>
      <p:sp>
        <p:nvSpPr>
          <p:cNvPr id="154" name="Google Shape;154;p26"/>
          <p:cNvSpPr txBox="1"/>
          <p:nvPr/>
        </p:nvSpPr>
        <p:spPr>
          <a:xfrm>
            <a:off x="415225" y="2411025"/>
            <a:ext cx="368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t>
            </a:r>
            <a:r>
              <a:rPr lang="en"/>
              <a:t>oftmax function calculates the probability of given input pattern belonging to class i.</a:t>
            </a:r>
            <a:endParaRPr/>
          </a:p>
        </p:txBody>
      </p:sp>
      <p:pic>
        <p:nvPicPr>
          <p:cNvPr id="155" name="Google Shape;155;p26"/>
          <p:cNvPicPr preferRelativeResize="0"/>
          <p:nvPr/>
        </p:nvPicPr>
        <p:blipFill>
          <a:blip r:embed="rId4">
            <a:alphaModFix/>
          </a:blip>
          <a:stretch>
            <a:fillRect/>
          </a:stretch>
        </p:blipFill>
        <p:spPr>
          <a:xfrm>
            <a:off x="1170375" y="3121775"/>
            <a:ext cx="2712935" cy="1812075"/>
          </a:xfrm>
          <a:prstGeom prst="rect">
            <a:avLst/>
          </a:prstGeom>
          <a:noFill/>
          <a:ln>
            <a:noFill/>
          </a:ln>
        </p:spPr>
      </p:pic>
      <p:sp>
        <p:nvSpPr>
          <p:cNvPr id="156" name="Google Shape;156;p26"/>
          <p:cNvSpPr txBox="1"/>
          <p:nvPr/>
        </p:nvSpPr>
        <p:spPr>
          <a:xfrm>
            <a:off x="4848825" y="1393025"/>
            <a:ext cx="41700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a:t>
            </a:r>
            <a:r>
              <a:rPr lang="en"/>
              <a:t>he output neuron with the largest output has the largest probability after softmax function.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So  the output of DNN can be forced to be class i, by making the i th output neuron has the largest output among all output neurons.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In DNNs for classification, because identify function is used as activation function in output layer, each output neuron’s output linearly depends on its bias.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Hence, for any input pattern, we can change DNN’s output to class i by enlarging the bias of the i th output neuron.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t>Attack in </a:t>
            </a:r>
            <a:r>
              <a:rPr b="1" lang="en" sz="2500">
                <a:solidFill>
                  <a:schemeClr val="dk2"/>
                </a:solidFill>
              </a:rPr>
              <a:t>hidden layers</a:t>
            </a:r>
            <a:endParaRPr b="1" sz="2500"/>
          </a:p>
        </p:txBody>
      </p:sp>
      <p:sp>
        <p:nvSpPr>
          <p:cNvPr id="162" name="Google Shape;162;p27"/>
          <p:cNvSpPr txBox="1"/>
          <p:nvPr>
            <p:ph idx="1" type="body"/>
          </p:nvPr>
        </p:nvSpPr>
        <p:spPr>
          <a:xfrm>
            <a:off x="311700" y="1152475"/>
            <a:ext cx="4095000" cy="341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W</a:t>
            </a:r>
            <a:r>
              <a:rPr lang="en"/>
              <a:t>e can attack not only the biases in output layer but also the biases in hidden layers, if the activation function g used in hidden layers is a linear function. </a:t>
            </a:r>
            <a:endParaRPr/>
          </a:p>
          <a:p>
            <a:pPr indent="0" lvl="0" marL="0" rtl="0" algn="l">
              <a:spcBef>
                <a:spcPts val="1200"/>
              </a:spcBef>
              <a:spcAft>
                <a:spcPts val="0"/>
              </a:spcAft>
              <a:buNone/>
            </a:pPr>
            <a:r>
              <a:rPr lang="en"/>
              <a:t>Consider the attack scenario indicated by I in Figure:</a:t>
            </a:r>
            <a:endParaRPr/>
          </a:p>
          <a:p>
            <a:pPr indent="-300037" lvl="0" marL="457200" rtl="0" algn="l">
              <a:spcBef>
                <a:spcPts val="1200"/>
              </a:spcBef>
              <a:spcAft>
                <a:spcPts val="0"/>
              </a:spcAft>
              <a:buSzPct val="100000"/>
              <a:buChar char="●"/>
            </a:pPr>
            <a:r>
              <a:rPr lang="en"/>
              <a:t> where a is a hidden neuron, c1 and c2 are the output neurons, and b1, b2, and b3 are the neurons on the paths from a to output layer. </a:t>
            </a:r>
            <a:endParaRPr/>
          </a:p>
          <a:p>
            <a:pPr indent="-300037" lvl="0" marL="457200" rtl="0" algn="l">
              <a:spcBef>
                <a:spcPts val="0"/>
              </a:spcBef>
              <a:spcAft>
                <a:spcPts val="0"/>
              </a:spcAft>
              <a:buSzPct val="100000"/>
              <a:buChar char="●"/>
            </a:pPr>
            <a:r>
              <a:rPr lang="en"/>
              <a:t>Supposing an attacker increasing a’s bias, then the outputs of connected neurons are all affected. </a:t>
            </a:r>
            <a:endParaRPr/>
          </a:p>
          <a:p>
            <a:pPr indent="-300037" lvl="0" marL="457200" rtl="0" algn="l">
              <a:spcBef>
                <a:spcPts val="0"/>
              </a:spcBef>
              <a:spcAft>
                <a:spcPts val="0"/>
              </a:spcAft>
              <a:buSzPct val="100000"/>
              <a:buChar char="●"/>
            </a:pPr>
            <a:r>
              <a:rPr lang="en"/>
              <a:t>`</a:t>
            </a:r>
            <a:r>
              <a:rPr lang="en">
                <a:solidFill>
                  <a:schemeClr val="dk1"/>
                </a:solidFill>
              </a:rPr>
              <a:t>a’ linearly depends on its bias, b1, b2, and b3 also linearly depend on a’s bias, and finally c1 and c2 linearly depend a’s bias as well. </a:t>
            </a:r>
            <a:endParaRPr>
              <a:solidFill>
                <a:schemeClr val="dk1"/>
              </a:solidFill>
            </a:endParaRPr>
          </a:p>
          <a:p>
            <a:pPr indent="-300037" lvl="0" marL="457200" rtl="0" algn="l">
              <a:spcBef>
                <a:spcPts val="0"/>
              </a:spcBef>
              <a:spcAft>
                <a:spcPts val="0"/>
              </a:spcAft>
              <a:buSzPct val="100000"/>
              <a:buChar char="●"/>
            </a:pPr>
            <a:r>
              <a:rPr lang="en">
                <a:solidFill>
                  <a:schemeClr val="dk1"/>
                </a:solidFill>
              </a:rPr>
              <a:t>In this case, if the derivate of c2 w.r.t. a’s bias is larger than c1’s, c2 must be larger than c1 when a’s bias becomes sufficient large, and DNN’s output</a:t>
            </a:r>
            <a:r>
              <a:rPr lang="en">
                <a:solidFill>
                  <a:srgbClr val="FF0000"/>
                </a:solidFill>
              </a:rPr>
              <a:t> </a:t>
            </a:r>
            <a:r>
              <a:rPr lang="en"/>
              <a:t>is changed to class 2.</a:t>
            </a:r>
            <a:endParaRPr/>
          </a:p>
        </p:txBody>
      </p:sp>
      <p:pic>
        <p:nvPicPr>
          <p:cNvPr id="163" name="Google Shape;163;p27"/>
          <p:cNvPicPr preferRelativeResize="0"/>
          <p:nvPr/>
        </p:nvPicPr>
        <p:blipFill>
          <a:blip r:embed="rId3">
            <a:alphaModFix/>
          </a:blip>
          <a:stretch>
            <a:fillRect/>
          </a:stretch>
        </p:blipFill>
        <p:spPr>
          <a:xfrm>
            <a:off x="4559100" y="1170125"/>
            <a:ext cx="4432499" cy="286872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a:t>
            </a:r>
            <a:endParaRPr/>
          </a:p>
        </p:txBody>
      </p:sp>
      <p:sp>
        <p:nvSpPr>
          <p:cNvPr id="169" name="Google Shape;16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practical activation function used in the hidden layers is non-linear, which makes extending SBA to hidden layers non-trivial.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Observation: </a:t>
            </a:r>
            <a:endParaRPr/>
          </a:p>
          <a:p>
            <a:pPr indent="-342900" lvl="0" marL="457200" rtl="0" algn="l">
              <a:spcBef>
                <a:spcPts val="1200"/>
              </a:spcBef>
              <a:spcAft>
                <a:spcPts val="0"/>
              </a:spcAft>
              <a:buSzPts val="1800"/>
              <a:buChar char="●"/>
            </a:pPr>
            <a:r>
              <a:rPr lang="en"/>
              <a:t>ReLU-like DNN linearly depend on a bias in hidden layers when the bias is sufficiently large ( one side linear phenomenon)</a:t>
            </a:r>
            <a:endParaRPr/>
          </a:p>
          <a:p>
            <a:pPr indent="-342900" lvl="0" marL="457200" rtl="0" algn="l">
              <a:spcBef>
                <a:spcPts val="0"/>
              </a:spcBef>
              <a:spcAft>
                <a:spcPts val="0"/>
              </a:spcAft>
              <a:buSzPts val="1800"/>
              <a:buChar char="●"/>
            </a:pPr>
            <a:r>
              <a:rPr lang="en"/>
              <a:t>enables us to attack biases in hidden layers.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Revisiting Activation Functions</a:t>
            </a:r>
            <a:endParaRPr/>
          </a:p>
        </p:txBody>
      </p:sp>
      <p:pic>
        <p:nvPicPr>
          <p:cNvPr id="175" name="Google Shape;175;p29"/>
          <p:cNvPicPr preferRelativeResize="0"/>
          <p:nvPr/>
        </p:nvPicPr>
        <p:blipFill>
          <a:blip r:embed="rId3">
            <a:alphaModFix/>
          </a:blip>
          <a:stretch>
            <a:fillRect/>
          </a:stretch>
        </p:blipFill>
        <p:spPr>
          <a:xfrm>
            <a:off x="567025" y="1420732"/>
            <a:ext cx="2800050" cy="809493"/>
          </a:xfrm>
          <a:prstGeom prst="rect">
            <a:avLst/>
          </a:prstGeom>
          <a:noFill/>
          <a:ln>
            <a:noFill/>
          </a:ln>
        </p:spPr>
      </p:pic>
      <p:sp>
        <p:nvSpPr>
          <p:cNvPr id="176" name="Google Shape;176;p29"/>
          <p:cNvSpPr txBox="1"/>
          <p:nvPr/>
        </p:nvSpPr>
        <p:spPr>
          <a:xfrm>
            <a:off x="656350" y="2156100"/>
            <a:ext cx="4098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ReLU-like activation functions:</a:t>
            </a:r>
            <a:endParaRPr/>
          </a:p>
          <a:p>
            <a:pPr indent="-317500" lvl="0" marL="457200" rtl="0" algn="l">
              <a:spcBef>
                <a:spcPts val="0"/>
              </a:spcBef>
              <a:spcAft>
                <a:spcPts val="0"/>
              </a:spcAft>
              <a:buSzPts val="1400"/>
              <a:buChar char="●"/>
            </a:pPr>
            <a:r>
              <a:rPr lang="en"/>
              <a:t>α is 0 for the original ReLU and α is 0.01 for leaky ReLU</a:t>
            </a:r>
            <a:endParaRPr/>
          </a:p>
        </p:txBody>
      </p:sp>
      <p:pic>
        <p:nvPicPr>
          <p:cNvPr id="177" name="Google Shape;177;p29"/>
          <p:cNvPicPr preferRelativeResize="0"/>
          <p:nvPr/>
        </p:nvPicPr>
        <p:blipFill>
          <a:blip r:embed="rId4">
            <a:alphaModFix/>
          </a:blip>
          <a:stretch>
            <a:fillRect/>
          </a:stretch>
        </p:blipFill>
        <p:spPr>
          <a:xfrm>
            <a:off x="1463960" y="3147175"/>
            <a:ext cx="2071211" cy="1716925"/>
          </a:xfrm>
          <a:prstGeom prst="rect">
            <a:avLst/>
          </a:prstGeom>
          <a:noFill/>
          <a:ln>
            <a:noFill/>
          </a:ln>
        </p:spPr>
      </p:pic>
      <p:sp>
        <p:nvSpPr>
          <p:cNvPr id="178" name="Google Shape;178;p29"/>
          <p:cNvSpPr txBox="1"/>
          <p:nvPr/>
        </p:nvSpPr>
        <p:spPr>
          <a:xfrm>
            <a:off x="5411400" y="1352850"/>
            <a:ext cx="3567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Because the derivatives through ReLU are both large and consistent during backpropagation, it makes the training process easier compared to other kinds of activation functions like sigmoid and tanh.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also some varieties of ReLU which use a non-zero slope α when u &lt; 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Revisiting Activation Functions</a:t>
            </a:r>
            <a:endParaRPr/>
          </a:p>
        </p:txBody>
      </p:sp>
      <p:pic>
        <p:nvPicPr>
          <p:cNvPr id="184" name="Google Shape;184;p30"/>
          <p:cNvPicPr preferRelativeResize="0"/>
          <p:nvPr/>
        </p:nvPicPr>
        <p:blipFill>
          <a:blip r:embed="rId3">
            <a:alphaModFix/>
          </a:blip>
          <a:stretch>
            <a:fillRect/>
          </a:stretch>
        </p:blipFill>
        <p:spPr>
          <a:xfrm>
            <a:off x="567025" y="1420732"/>
            <a:ext cx="2800050" cy="809493"/>
          </a:xfrm>
          <a:prstGeom prst="rect">
            <a:avLst/>
          </a:prstGeom>
          <a:noFill/>
          <a:ln>
            <a:noFill/>
          </a:ln>
        </p:spPr>
      </p:pic>
      <p:sp>
        <p:nvSpPr>
          <p:cNvPr id="185" name="Google Shape;185;p30"/>
          <p:cNvSpPr txBox="1"/>
          <p:nvPr/>
        </p:nvSpPr>
        <p:spPr>
          <a:xfrm>
            <a:off x="656350" y="2156100"/>
            <a:ext cx="4098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ReLU-like activation functions:</a:t>
            </a:r>
            <a:endParaRPr/>
          </a:p>
          <a:p>
            <a:pPr indent="-317500" lvl="0" marL="457200" rtl="0" algn="l">
              <a:spcBef>
                <a:spcPts val="0"/>
              </a:spcBef>
              <a:spcAft>
                <a:spcPts val="0"/>
              </a:spcAft>
              <a:buSzPts val="1400"/>
              <a:buChar char="●"/>
            </a:pPr>
            <a:r>
              <a:rPr lang="en"/>
              <a:t>α is 0 for the original ReLU and α is 0.01 for leaky ReLU</a:t>
            </a:r>
            <a:endParaRPr/>
          </a:p>
        </p:txBody>
      </p:sp>
      <p:pic>
        <p:nvPicPr>
          <p:cNvPr id="186" name="Google Shape;186;p30"/>
          <p:cNvPicPr preferRelativeResize="0"/>
          <p:nvPr/>
        </p:nvPicPr>
        <p:blipFill>
          <a:blip r:embed="rId4">
            <a:alphaModFix/>
          </a:blip>
          <a:stretch>
            <a:fillRect/>
          </a:stretch>
        </p:blipFill>
        <p:spPr>
          <a:xfrm>
            <a:off x="1463960" y="3147175"/>
            <a:ext cx="2071211" cy="1716925"/>
          </a:xfrm>
          <a:prstGeom prst="rect">
            <a:avLst/>
          </a:prstGeom>
          <a:noFill/>
          <a:ln>
            <a:noFill/>
          </a:ln>
        </p:spPr>
      </p:pic>
      <p:sp>
        <p:nvSpPr>
          <p:cNvPr id="187" name="Google Shape;187;p30"/>
          <p:cNvSpPr txBox="1"/>
          <p:nvPr/>
        </p:nvSpPr>
        <p:spPr>
          <a:xfrm>
            <a:off x="5411400" y="1352850"/>
            <a:ext cx="3567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Because the derivatives through ReLU are both large and consistent during backpropagation, it makes the training process easier compared to other kinds of activation functions like sigmoid and tanh.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also some varieties of ReLU which use a non-zero slope α when u &lt; 0.</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Overall Attack Flow</a:t>
            </a:r>
            <a:endParaRPr/>
          </a:p>
        </p:txBody>
      </p:sp>
      <p:sp>
        <p:nvSpPr>
          <p:cNvPr id="193" name="Google Shape;193;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profile the sink class for each bias for the given DNN. </a:t>
            </a:r>
            <a:endParaRPr/>
          </a:p>
          <a:p>
            <a:pPr indent="-342900" lvl="0" marL="457200" rtl="0" algn="l">
              <a:spcBef>
                <a:spcPts val="0"/>
              </a:spcBef>
              <a:spcAft>
                <a:spcPts val="0"/>
              </a:spcAft>
              <a:buSzPts val="1800"/>
              <a:buChar char="●"/>
            </a:pPr>
            <a:r>
              <a:rPr lang="en"/>
              <a:t>Next, according to the specific adversarial mapping, one only need to choose one bias whose sink class is the same as the targeted class in the adversarial mapping </a:t>
            </a:r>
            <a:endParaRPr/>
          </a:p>
          <a:p>
            <a:pPr indent="-342900" lvl="0" marL="457200" rtl="0" algn="l">
              <a:spcBef>
                <a:spcPts val="0"/>
              </a:spcBef>
              <a:spcAft>
                <a:spcPts val="0"/>
              </a:spcAft>
              <a:buSzPts val="1800"/>
              <a:buChar char="●"/>
            </a:pPr>
            <a:r>
              <a:rPr lang="en"/>
              <a:t>find the required increment on this bias to saturate DNN’s output.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1"/>
              <a:buFont typeface="Arial"/>
              <a:buNone/>
            </a:pPr>
            <a:r>
              <a:rPr lang="en" sz="1800">
                <a:solidFill>
                  <a:schemeClr val="dk2"/>
                </a:solidFill>
              </a:rPr>
              <a:t>O</a:t>
            </a:r>
            <a:r>
              <a:rPr lang="en" sz="1800">
                <a:solidFill>
                  <a:schemeClr val="dk2"/>
                </a:solidFill>
              </a:rPr>
              <a:t>ne side linear slope</a:t>
            </a:r>
            <a:endParaRPr/>
          </a:p>
        </p:txBody>
      </p:sp>
      <p:sp>
        <p:nvSpPr>
          <p:cNvPr id="199" name="Google Shape;19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Definition 1. Given two variables x and y, if there exist two constants, ϵ  and δ such that dy/ dx = δ when x&gt; ϵ, we say y is one side linear to x and the one side linear slope is δ.</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grpSp>
        <p:nvGrpSpPr>
          <p:cNvPr id="66" name="Google Shape;66;p15"/>
          <p:cNvGrpSpPr/>
          <p:nvPr/>
        </p:nvGrpSpPr>
        <p:grpSpPr>
          <a:xfrm>
            <a:off x="234695" y="1057276"/>
            <a:ext cx="8610600" cy="1096134"/>
            <a:chOff x="234695" y="1409702"/>
            <a:chExt cx="8610600" cy="1461512"/>
          </a:xfrm>
        </p:grpSpPr>
        <p:pic>
          <p:nvPicPr>
            <p:cNvPr id="67" name="Google Shape;67;p15"/>
            <p:cNvPicPr preferRelativeResize="0"/>
            <p:nvPr/>
          </p:nvPicPr>
          <p:blipFill rotWithShape="1">
            <a:blip r:embed="rId3">
              <a:alphaModFix/>
            </a:blip>
            <a:srcRect b="0" l="0" r="0" t="0"/>
            <a:stretch/>
          </p:blipFill>
          <p:spPr>
            <a:xfrm>
              <a:off x="234695" y="2154935"/>
              <a:ext cx="8610600" cy="716279"/>
            </a:xfrm>
            <a:prstGeom prst="rect">
              <a:avLst/>
            </a:prstGeom>
            <a:noFill/>
            <a:ln>
              <a:noFill/>
            </a:ln>
          </p:spPr>
        </p:pic>
        <p:sp>
          <p:nvSpPr>
            <p:cNvPr id="68" name="Google Shape;68;p15"/>
            <p:cNvSpPr/>
            <p:nvPr/>
          </p:nvSpPr>
          <p:spPr>
            <a:xfrm>
              <a:off x="5260689" y="1409702"/>
              <a:ext cx="268604" cy="888364"/>
            </a:xfrm>
            <a:custGeom>
              <a:rect b="b" l="l" r="r" t="t"/>
              <a:pathLst>
                <a:path extrusionOk="0" h="888364" w="268604">
                  <a:moveTo>
                    <a:pt x="27039" y="646348"/>
                  </a:moveTo>
                  <a:lnTo>
                    <a:pt x="17044" y="647694"/>
                  </a:lnTo>
                  <a:lnTo>
                    <a:pt x="8353" y="652814"/>
                  </a:lnTo>
                  <a:lnTo>
                    <a:pt x="2503" y="660599"/>
                  </a:lnTo>
                  <a:lnTo>
                    <a:pt x="0" y="670009"/>
                  </a:lnTo>
                  <a:lnTo>
                    <a:pt x="1346" y="680004"/>
                  </a:lnTo>
                  <a:lnTo>
                    <a:pt x="73287" y="887886"/>
                  </a:lnTo>
                  <a:lnTo>
                    <a:pt x="94937" y="863349"/>
                  </a:lnTo>
                  <a:lnTo>
                    <a:pt x="78131" y="863349"/>
                  </a:lnTo>
                  <a:lnTo>
                    <a:pt x="68817" y="859476"/>
                  </a:lnTo>
                  <a:lnTo>
                    <a:pt x="61951" y="852573"/>
                  </a:lnTo>
                  <a:lnTo>
                    <a:pt x="58174" y="843598"/>
                  </a:lnTo>
                  <a:lnTo>
                    <a:pt x="58131" y="833512"/>
                  </a:lnTo>
                  <a:lnTo>
                    <a:pt x="76328" y="741336"/>
                  </a:lnTo>
                  <a:lnTo>
                    <a:pt x="49354" y="663392"/>
                  </a:lnTo>
                  <a:lnTo>
                    <a:pt x="44234" y="654701"/>
                  </a:lnTo>
                  <a:lnTo>
                    <a:pt x="36449" y="648851"/>
                  </a:lnTo>
                  <a:lnTo>
                    <a:pt x="27039" y="646348"/>
                  </a:lnTo>
                  <a:close/>
                </a:path>
                <a:path extrusionOk="0" h="888364" w="268604">
                  <a:moveTo>
                    <a:pt x="76328" y="741336"/>
                  </a:moveTo>
                  <a:lnTo>
                    <a:pt x="58131" y="833512"/>
                  </a:lnTo>
                  <a:lnTo>
                    <a:pt x="58174" y="843598"/>
                  </a:lnTo>
                  <a:lnTo>
                    <a:pt x="61951" y="852573"/>
                  </a:lnTo>
                  <a:lnTo>
                    <a:pt x="68817" y="859476"/>
                  </a:lnTo>
                  <a:lnTo>
                    <a:pt x="78131" y="863349"/>
                  </a:lnTo>
                  <a:lnTo>
                    <a:pt x="88217" y="863306"/>
                  </a:lnTo>
                  <a:lnTo>
                    <a:pt x="97192" y="859530"/>
                  </a:lnTo>
                  <a:lnTo>
                    <a:pt x="104096" y="852663"/>
                  </a:lnTo>
                  <a:lnTo>
                    <a:pt x="107969" y="843351"/>
                  </a:lnTo>
                  <a:lnTo>
                    <a:pt x="110580" y="830124"/>
                  </a:lnTo>
                  <a:lnTo>
                    <a:pt x="107054" y="830124"/>
                  </a:lnTo>
                  <a:lnTo>
                    <a:pt x="64004" y="821625"/>
                  </a:lnTo>
                  <a:lnTo>
                    <a:pt x="92813" y="788975"/>
                  </a:lnTo>
                  <a:lnTo>
                    <a:pt x="76328" y="741336"/>
                  </a:lnTo>
                  <a:close/>
                </a:path>
                <a:path extrusionOk="0" h="888364" w="268604">
                  <a:moveTo>
                    <a:pt x="198199" y="680783"/>
                  </a:moveTo>
                  <a:lnTo>
                    <a:pt x="188776" y="683236"/>
                  </a:lnTo>
                  <a:lnTo>
                    <a:pt x="180738" y="689329"/>
                  </a:lnTo>
                  <a:lnTo>
                    <a:pt x="126166" y="751176"/>
                  </a:lnTo>
                  <a:lnTo>
                    <a:pt x="107969" y="843351"/>
                  </a:lnTo>
                  <a:lnTo>
                    <a:pt x="104096" y="852663"/>
                  </a:lnTo>
                  <a:lnTo>
                    <a:pt x="97192" y="859530"/>
                  </a:lnTo>
                  <a:lnTo>
                    <a:pt x="88217" y="863306"/>
                  </a:lnTo>
                  <a:lnTo>
                    <a:pt x="78131" y="863349"/>
                  </a:lnTo>
                  <a:lnTo>
                    <a:pt x="94937" y="863349"/>
                  </a:lnTo>
                  <a:lnTo>
                    <a:pt x="218829" y="722939"/>
                  </a:lnTo>
                  <a:lnTo>
                    <a:pt x="223873" y="714205"/>
                  </a:lnTo>
                  <a:lnTo>
                    <a:pt x="225133" y="704550"/>
                  </a:lnTo>
                  <a:lnTo>
                    <a:pt x="222681" y="695126"/>
                  </a:lnTo>
                  <a:lnTo>
                    <a:pt x="216589" y="687089"/>
                  </a:lnTo>
                  <a:lnTo>
                    <a:pt x="207855" y="682043"/>
                  </a:lnTo>
                  <a:lnTo>
                    <a:pt x="198199" y="680783"/>
                  </a:lnTo>
                  <a:close/>
                </a:path>
                <a:path extrusionOk="0" h="888364" w="268604">
                  <a:moveTo>
                    <a:pt x="92813" y="788975"/>
                  </a:moveTo>
                  <a:lnTo>
                    <a:pt x="64004" y="821625"/>
                  </a:lnTo>
                  <a:lnTo>
                    <a:pt x="107054" y="830124"/>
                  </a:lnTo>
                  <a:lnTo>
                    <a:pt x="92813" y="788975"/>
                  </a:lnTo>
                  <a:close/>
                </a:path>
                <a:path extrusionOk="0" h="888364" w="268604">
                  <a:moveTo>
                    <a:pt x="126166" y="751176"/>
                  </a:moveTo>
                  <a:lnTo>
                    <a:pt x="92813" y="788975"/>
                  </a:lnTo>
                  <a:lnTo>
                    <a:pt x="107054" y="830124"/>
                  </a:lnTo>
                  <a:lnTo>
                    <a:pt x="110580" y="830124"/>
                  </a:lnTo>
                  <a:lnTo>
                    <a:pt x="126166" y="751176"/>
                  </a:lnTo>
                  <a:close/>
                </a:path>
                <a:path extrusionOk="0" h="888364" w="268604">
                  <a:moveTo>
                    <a:pt x="248570" y="0"/>
                  </a:moveTo>
                  <a:lnTo>
                    <a:pt x="76328" y="741336"/>
                  </a:lnTo>
                  <a:lnTo>
                    <a:pt x="92813" y="788975"/>
                  </a:lnTo>
                  <a:lnTo>
                    <a:pt x="126166" y="751176"/>
                  </a:lnTo>
                  <a:lnTo>
                    <a:pt x="268568" y="29838"/>
                  </a:lnTo>
                  <a:lnTo>
                    <a:pt x="268525" y="19752"/>
                  </a:lnTo>
                  <a:lnTo>
                    <a:pt x="264749" y="10777"/>
                  </a:lnTo>
                  <a:lnTo>
                    <a:pt x="257882" y="3873"/>
                  </a:lnTo>
                  <a:lnTo>
                    <a:pt x="248570" y="0"/>
                  </a:lnTo>
                  <a:close/>
                </a:path>
              </a:pathLst>
            </a:custGeom>
            <a:solidFill>
              <a:srgbClr val="3760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9" name="Google Shape;69;p15"/>
          <p:cNvSpPr txBox="1"/>
          <p:nvPr>
            <p:ph type="title"/>
          </p:nvPr>
        </p:nvSpPr>
        <p:spPr>
          <a:xfrm>
            <a:off x="944054" y="141350"/>
            <a:ext cx="72561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
              <a:t>CONV Layer Tensor Computation</a:t>
            </a:r>
            <a:endParaRPr/>
          </a:p>
        </p:txBody>
      </p:sp>
      <p:sp>
        <p:nvSpPr>
          <p:cNvPr id="70" name="Google Shape;70;p15"/>
          <p:cNvSpPr txBox="1"/>
          <p:nvPr/>
        </p:nvSpPr>
        <p:spPr>
          <a:xfrm>
            <a:off x="4401026" y="676275"/>
            <a:ext cx="4651500" cy="936300"/>
          </a:xfrm>
          <a:prstGeom prst="rect">
            <a:avLst/>
          </a:prstGeom>
          <a:noFill/>
          <a:ln>
            <a:noFill/>
          </a:ln>
        </p:spPr>
        <p:txBody>
          <a:bodyPr anchorCtr="0" anchor="t" bIns="0" lIns="0" spcFirstLastPara="1" rIns="0" wrap="square" tIns="104125">
            <a:spAutoFit/>
          </a:bodyPr>
          <a:lstStyle/>
          <a:p>
            <a:pPr indent="0" lvl="0" marL="12700" marR="0" rtl="0" algn="l">
              <a:lnSpc>
                <a:spcPct val="100000"/>
              </a:lnSpc>
              <a:spcBef>
                <a:spcPts val="0"/>
              </a:spcBef>
              <a:spcAft>
                <a:spcPts val="0"/>
              </a:spcAft>
              <a:buNone/>
            </a:pPr>
            <a:r>
              <a:rPr b="1" lang="en" sz="2400">
                <a:solidFill>
                  <a:srgbClr val="376092"/>
                </a:solidFill>
                <a:latin typeface="Arial"/>
                <a:ea typeface="Arial"/>
                <a:cs typeface="Arial"/>
                <a:sym typeface="Arial"/>
              </a:rPr>
              <a:t>Input fmaps (I)</a:t>
            </a:r>
            <a:endParaRPr sz="2400">
              <a:solidFill>
                <a:schemeClr val="dk1"/>
              </a:solidFill>
              <a:latin typeface="Arial"/>
              <a:ea typeface="Arial"/>
              <a:cs typeface="Arial"/>
              <a:sym typeface="Arial"/>
            </a:endParaRPr>
          </a:p>
          <a:p>
            <a:pPr indent="0" lvl="0" marL="2101215" marR="0" rtl="0" algn="l">
              <a:lnSpc>
                <a:spcPct val="100000"/>
              </a:lnSpc>
              <a:spcBef>
                <a:spcPts val="720"/>
              </a:spcBef>
              <a:spcAft>
                <a:spcPts val="0"/>
              </a:spcAft>
              <a:buNone/>
            </a:pPr>
            <a:r>
              <a:rPr b="1" lang="en" sz="2400">
                <a:solidFill>
                  <a:srgbClr val="007D00"/>
                </a:solidFill>
                <a:latin typeface="Arial"/>
                <a:ea typeface="Arial"/>
                <a:cs typeface="Arial"/>
                <a:sym typeface="Arial"/>
              </a:rPr>
              <a:t>Filter weights (W)</a:t>
            </a:r>
            <a:endParaRPr sz="2400">
              <a:solidFill>
                <a:schemeClr val="dk1"/>
              </a:solidFill>
              <a:latin typeface="Arial"/>
              <a:ea typeface="Arial"/>
              <a:cs typeface="Arial"/>
              <a:sym typeface="Arial"/>
            </a:endParaRPr>
          </a:p>
        </p:txBody>
      </p:sp>
      <p:grpSp>
        <p:nvGrpSpPr>
          <p:cNvPr id="71" name="Google Shape;71;p15"/>
          <p:cNvGrpSpPr/>
          <p:nvPr/>
        </p:nvGrpSpPr>
        <p:grpSpPr>
          <a:xfrm>
            <a:off x="790152" y="1056930"/>
            <a:ext cx="7127661" cy="666273"/>
            <a:chOff x="790152" y="1409240"/>
            <a:chExt cx="7127661" cy="888364"/>
          </a:xfrm>
        </p:grpSpPr>
        <p:sp>
          <p:nvSpPr>
            <p:cNvPr id="72" name="Google Shape;72;p15"/>
            <p:cNvSpPr/>
            <p:nvPr/>
          </p:nvSpPr>
          <p:spPr>
            <a:xfrm>
              <a:off x="7691118" y="1865800"/>
              <a:ext cx="226695" cy="431800"/>
            </a:xfrm>
            <a:custGeom>
              <a:rect b="b" l="l" r="r" t="t"/>
              <a:pathLst>
                <a:path extrusionOk="0" h="431800" w="226695">
                  <a:moveTo>
                    <a:pt x="27751" y="220438"/>
                  </a:moveTo>
                  <a:lnTo>
                    <a:pt x="18057" y="221359"/>
                  </a:lnTo>
                  <a:lnTo>
                    <a:pt x="9151" y="226094"/>
                  </a:lnTo>
                  <a:lnTo>
                    <a:pt x="2780" y="233914"/>
                  </a:lnTo>
                  <a:lnTo>
                    <a:pt x="0" y="243246"/>
                  </a:lnTo>
                  <a:lnTo>
                    <a:pt x="920" y="252940"/>
                  </a:lnTo>
                  <a:lnTo>
                    <a:pt x="5656" y="261846"/>
                  </a:lnTo>
                  <a:lnTo>
                    <a:pt x="145332" y="431788"/>
                  </a:lnTo>
                  <a:lnTo>
                    <a:pt x="154857" y="407098"/>
                  </a:lnTo>
                  <a:lnTo>
                    <a:pt x="141350" y="407098"/>
                  </a:lnTo>
                  <a:lnTo>
                    <a:pt x="131271" y="406701"/>
                  </a:lnTo>
                  <a:lnTo>
                    <a:pt x="122434" y="402613"/>
                  </a:lnTo>
                  <a:lnTo>
                    <a:pt x="115775" y="395509"/>
                  </a:lnTo>
                  <a:lnTo>
                    <a:pt x="112230" y="386066"/>
                  </a:lnTo>
                  <a:lnTo>
                    <a:pt x="97273" y="293310"/>
                  </a:lnTo>
                  <a:lnTo>
                    <a:pt x="44903" y="229589"/>
                  </a:lnTo>
                  <a:lnTo>
                    <a:pt x="37083" y="223218"/>
                  </a:lnTo>
                  <a:lnTo>
                    <a:pt x="27751" y="220438"/>
                  </a:lnTo>
                  <a:close/>
                </a:path>
                <a:path extrusionOk="0" h="431800" w="226695">
                  <a:moveTo>
                    <a:pt x="97273" y="293310"/>
                  </a:moveTo>
                  <a:lnTo>
                    <a:pt x="112230" y="386066"/>
                  </a:lnTo>
                  <a:lnTo>
                    <a:pt x="141350" y="407098"/>
                  </a:lnTo>
                  <a:lnTo>
                    <a:pt x="150793" y="403553"/>
                  </a:lnTo>
                  <a:lnTo>
                    <a:pt x="157897" y="396894"/>
                  </a:lnTo>
                  <a:lnTo>
                    <a:pt x="161986" y="388057"/>
                  </a:lnTo>
                  <a:lnTo>
                    <a:pt x="162383" y="377978"/>
                  </a:lnTo>
                  <a:lnTo>
                    <a:pt x="161560" y="372879"/>
                  </a:lnTo>
                  <a:lnTo>
                    <a:pt x="113608" y="372879"/>
                  </a:lnTo>
                  <a:lnTo>
                    <a:pt x="129281" y="332254"/>
                  </a:lnTo>
                  <a:lnTo>
                    <a:pt x="97273" y="293310"/>
                  </a:lnTo>
                  <a:close/>
                </a:path>
                <a:path extrusionOk="0" h="431800" w="226695">
                  <a:moveTo>
                    <a:pt x="200012" y="192019"/>
                  </a:moveTo>
                  <a:lnTo>
                    <a:pt x="190520" y="194192"/>
                  </a:lnTo>
                  <a:lnTo>
                    <a:pt x="182535" y="199765"/>
                  </a:lnTo>
                  <a:lnTo>
                    <a:pt x="177115" y="208271"/>
                  </a:lnTo>
                  <a:lnTo>
                    <a:pt x="147426" y="285224"/>
                  </a:lnTo>
                  <a:lnTo>
                    <a:pt x="162383" y="377978"/>
                  </a:lnTo>
                  <a:lnTo>
                    <a:pt x="161986" y="388057"/>
                  </a:lnTo>
                  <a:lnTo>
                    <a:pt x="157897" y="396894"/>
                  </a:lnTo>
                  <a:lnTo>
                    <a:pt x="150793" y="403553"/>
                  </a:lnTo>
                  <a:lnTo>
                    <a:pt x="141350" y="407098"/>
                  </a:lnTo>
                  <a:lnTo>
                    <a:pt x="154857" y="407098"/>
                  </a:lnTo>
                  <a:lnTo>
                    <a:pt x="224510" y="226555"/>
                  </a:lnTo>
                  <a:lnTo>
                    <a:pt x="226206" y="216612"/>
                  </a:lnTo>
                  <a:lnTo>
                    <a:pt x="224033" y="207121"/>
                  </a:lnTo>
                  <a:lnTo>
                    <a:pt x="218460" y="199136"/>
                  </a:lnTo>
                  <a:lnTo>
                    <a:pt x="209954" y="193715"/>
                  </a:lnTo>
                  <a:lnTo>
                    <a:pt x="200012" y="192019"/>
                  </a:lnTo>
                  <a:close/>
                </a:path>
                <a:path extrusionOk="0" h="431800" w="226695">
                  <a:moveTo>
                    <a:pt x="129281" y="332254"/>
                  </a:moveTo>
                  <a:lnTo>
                    <a:pt x="113608" y="372879"/>
                  </a:lnTo>
                  <a:lnTo>
                    <a:pt x="156929" y="365894"/>
                  </a:lnTo>
                  <a:lnTo>
                    <a:pt x="129281" y="332254"/>
                  </a:lnTo>
                  <a:close/>
                </a:path>
                <a:path extrusionOk="0" h="431800" w="226695">
                  <a:moveTo>
                    <a:pt x="147426" y="285224"/>
                  </a:moveTo>
                  <a:lnTo>
                    <a:pt x="129281" y="332254"/>
                  </a:lnTo>
                  <a:lnTo>
                    <a:pt x="156929" y="365894"/>
                  </a:lnTo>
                  <a:lnTo>
                    <a:pt x="113608" y="372879"/>
                  </a:lnTo>
                  <a:lnTo>
                    <a:pt x="161560" y="372879"/>
                  </a:lnTo>
                  <a:lnTo>
                    <a:pt x="147426" y="285224"/>
                  </a:lnTo>
                  <a:close/>
                </a:path>
                <a:path extrusionOk="0" h="431800" w="226695">
                  <a:moveTo>
                    <a:pt x="75706" y="0"/>
                  </a:moveTo>
                  <a:lnTo>
                    <a:pt x="66263" y="3544"/>
                  </a:lnTo>
                  <a:lnTo>
                    <a:pt x="59159" y="10203"/>
                  </a:lnTo>
                  <a:lnTo>
                    <a:pt x="55070" y="19041"/>
                  </a:lnTo>
                  <a:lnTo>
                    <a:pt x="54673" y="29119"/>
                  </a:lnTo>
                  <a:lnTo>
                    <a:pt x="97273" y="293310"/>
                  </a:lnTo>
                  <a:lnTo>
                    <a:pt x="129281" y="332254"/>
                  </a:lnTo>
                  <a:lnTo>
                    <a:pt x="147426" y="285224"/>
                  </a:lnTo>
                  <a:lnTo>
                    <a:pt x="104825" y="21032"/>
                  </a:lnTo>
                  <a:lnTo>
                    <a:pt x="75706" y="0"/>
                  </a:lnTo>
                  <a:close/>
                </a:path>
              </a:pathLst>
            </a:custGeom>
            <a:solidFill>
              <a:srgbClr val="007D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 name="Google Shape;73;p15"/>
            <p:cNvSpPr/>
            <p:nvPr/>
          </p:nvSpPr>
          <p:spPr>
            <a:xfrm>
              <a:off x="790152" y="1409240"/>
              <a:ext cx="454659" cy="888364"/>
            </a:xfrm>
            <a:custGeom>
              <a:rect b="b" l="l" r="r" t="t"/>
              <a:pathLst>
                <a:path extrusionOk="0" h="888364" w="454659">
                  <a:moveTo>
                    <a:pt x="23180" y="641696"/>
                  </a:moveTo>
                  <a:lnTo>
                    <a:pt x="13495" y="644514"/>
                  </a:lnTo>
                  <a:lnTo>
                    <a:pt x="5906" y="650615"/>
                  </a:lnTo>
                  <a:lnTo>
                    <a:pt x="1159" y="659117"/>
                  </a:lnTo>
                  <a:lnTo>
                    <a:pt x="0" y="669137"/>
                  </a:lnTo>
                  <a:lnTo>
                    <a:pt x="18449" y="888339"/>
                  </a:lnTo>
                  <a:lnTo>
                    <a:pt x="47975" y="868199"/>
                  </a:lnTo>
                  <a:lnTo>
                    <a:pt x="38981" y="868199"/>
                  </a:lnTo>
                  <a:lnTo>
                    <a:pt x="29196" y="865753"/>
                  </a:lnTo>
                  <a:lnTo>
                    <a:pt x="21126" y="859703"/>
                  </a:lnTo>
                  <a:lnTo>
                    <a:pt x="16174" y="851318"/>
                  </a:lnTo>
                  <a:lnTo>
                    <a:pt x="14727" y="841689"/>
                  </a:lnTo>
                  <a:lnTo>
                    <a:pt x="17173" y="831904"/>
                  </a:lnTo>
                  <a:lnTo>
                    <a:pt x="57538" y="747067"/>
                  </a:lnTo>
                  <a:lnTo>
                    <a:pt x="50620" y="664876"/>
                  </a:lnTo>
                  <a:lnTo>
                    <a:pt x="47802" y="655191"/>
                  </a:lnTo>
                  <a:lnTo>
                    <a:pt x="41701" y="647602"/>
                  </a:lnTo>
                  <a:lnTo>
                    <a:pt x="33199" y="642855"/>
                  </a:lnTo>
                  <a:lnTo>
                    <a:pt x="23180" y="641696"/>
                  </a:lnTo>
                  <a:close/>
                </a:path>
                <a:path extrusionOk="0" h="888364" w="454659">
                  <a:moveTo>
                    <a:pt x="57538" y="747067"/>
                  </a:moveTo>
                  <a:lnTo>
                    <a:pt x="17173" y="831904"/>
                  </a:lnTo>
                  <a:lnTo>
                    <a:pt x="14727" y="841689"/>
                  </a:lnTo>
                  <a:lnTo>
                    <a:pt x="16174" y="851318"/>
                  </a:lnTo>
                  <a:lnTo>
                    <a:pt x="21126" y="859703"/>
                  </a:lnTo>
                  <a:lnTo>
                    <a:pt x="29196" y="865753"/>
                  </a:lnTo>
                  <a:lnTo>
                    <a:pt x="38981" y="868199"/>
                  </a:lnTo>
                  <a:lnTo>
                    <a:pt x="48610" y="866752"/>
                  </a:lnTo>
                  <a:lnTo>
                    <a:pt x="56995" y="861800"/>
                  </a:lnTo>
                  <a:lnTo>
                    <a:pt x="63045" y="853730"/>
                  </a:lnTo>
                  <a:lnTo>
                    <a:pt x="69250" y="840688"/>
                  </a:lnTo>
                  <a:lnTo>
                    <a:pt x="65418" y="840688"/>
                  </a:lnTo>
                  <a:lnTo>
                    <a:pt x="25795" y="821835"/>
                  </a:lnTo>
                  <a:lnTo>
                    <a:pt x="61766" y="797299"/>
                  </a:lnTo>
                  <a:lnTo>
                    <a:pt x="57538" y="747067"/>
                  </a:lnTo>
                  <a:close/>
                </a:path>
                <a:path extrusionOk="0" h="888364" w="454659">
                  <a:moveTo>
                    <a:pt x="190579" y="718439"/>
                  </a:moveTo>
                  <a:lnTo>
                    <a:pt x="180842" y="718492"/>
                  </a:lnTo>
                  <a:lnTo>
                    <a:pt x="171550" y="722415"/>
                  </a:lnTo>
                  <a:lnTo>
                    <a:pt x="103411" y="768893"/>
                  </a:lnTo>
                  <a:lnTo>
                    <a:pt x="63045" y="853730"/>
                  </a:lnTo>
                  <a:lnTo>
                    <a:pt x="56995" y="861800"/>
                  </a:lnTo>
                  <a:lnTo>
                    <a:pt x="48610" y="866752"/>
                  </a:lnTo>
                  <a:lnTo>
                    <a:pt x="38981" y="868199"/>
                  </a:lnTo>
                  <a:lnTo>
                    <a:pt x="47975" y="868199"/>
                  </a:lnTo>
                  <a:lnTo>
                    <a:pt x="200176" y="764380"/>
                  </a:lnTo>
                  <a:lnTo>
                    <a:pt x="207218" y="757160"/>
                  </a:lnTo>
                  <a:lnTo>
                    <a:pt x="210821" y="748114"/>
                  </a:lnTo>
                  <a:lnTo>
                    <a:pt x="210768" y="738377"/>
                  </a:lnTo>
                  <a:lnTo>
                    <a:pt x="206846" y="729085"/>
                  </a:lnTo>
                  <a:lnTo>
                    <a:pt x="199626" y="722042"/>
                  </a:lnTo>
                  <a:lnTo>
                    <a:pt x="190579" y="718439"/>
                  </a:lnTo>
                  <a:close/>
                </a:path>
                <a:path extrusionOk="0" h="888364" w="454659">
                  <a:moveTo>
                    <a:pt x="61766" y="797299"/>
                  </a:moveTo>
                  <a:lnTo>
                    <a:pt x="25795" y="821835"/>
                  </a:lnTo>
                  <a:lnTo>
                    <a:pt x="65418" y="840688"/>
                  </a:lnTo>
                  <a:lnTo>
                    <a:pt x="61766" y="797299"/>
                  </a:lnTo>
                  <a:close/>
                </a:path>
                <a:path extrusionOk="0" h="888364" w="454659">
                  <a:moveTo>
                    <a:pt x="103411" y="768893"/>
                  </a:moveTo>
                  <a:lnTo>
                    <a:pt x="61766" y="797299"/>
                  </a:lnTo>
                  <a:lnTo>
                    <a:pt x="65418" y="840688"/>
                  </a:lnTo>
                  <a:lnTo>
                    <a:pt x="69250" y="840688"/>
                  </a:lnTo>
                  <a:lnTo>
                    <a:pt x="103411" y="768893"/>
                  </a:lnTo>
                  <a:close/>
                </a:path>
                <a:path extrusionOk="0" h="888364" w="454659">
                  <a:moveTo>
                    <a:pt x="430175" y="0"/>
                  </a:moveTo>
                  <a:lnTo>
                    <a:pt x="420545" y="1446"/>
                  </a:lnTo>
                  <a:lnTo>
                    <a:pt x="412161" y="6398"/>
                  </a:lnTo>
                  <a:lnTo>
                    <a:pt x="406111" y="14468"/>
                  </a:lnTo>
                  <a:lnTo>
                    <a:pt x="57538" y="747067"/>
                  </a:lnTo>
                  <a:lnTo>
                    <a:pt x="61766" y="797299"/>
                  </a:lnTo>
                  <a:lnTo>
                    <a:pt x="103411" y="768893"/>
                  </a:lnTo>
                  <a:lnTo>
                    <a:pt x="451983" y="36294"/>
                  </a:lnTo>
                  <a:lnTo>
                    <a:pt x="454429" y="26509"/>
                  </a:lnTo>
                  <a:lnTo>
                    <a:pt x="452982" y="16879"/>
                  </a:lnTo>
                  <a:lnTo>
                    <a:pt x="448030" y="8495"/>
                  </a:lnTo>
                  <a:lnTo>
                    <a:pt x="439960" y="2445"/>
                  </a:lnTo>
                  <a:lnTo>
                    <a:pt x="430175" y="0"/>
                  </a:lnTo>
                  <a:close/>
                </a:path>
              </a:pathLst>
            </a:custGeom>
            <a:solidFill>
              <a:srgbClr val="C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 name="Google Shape;74;p15"/>
          <p:cNvSpPr txBox="1"/>
          <p:nvPr/>
        </p:nvSpPr>
        <p:spPr>
          <a:xfrm>
            <a:off x="96374" y="696849"/>
            <a:ext cx="4018200" cy="880500"/>
          </a:xfrm>
          <a:prstGeom prst="rect">
            <a:avLst/>
          </a:prstGeom>
          <a:noFill/>
          <a:ln>
            <a:noFill/>
          </a:ln>
        </p:spPr>
        <p:txBody>
          <a:bodyPr anchorCtr="0" anchor="t" bIns="0" lIns="0" spcFirstLastPara="1" rIns="0" wrap="square" tIns="76200">
            <a:spAutoFit/>
          </a:bodyPr>
          <a:lstStyle/>
          <a:p>
            <a:pPr indent="0" lvl="0" marL="12700" marR="0" rtl="0" algn="l">
              <a:lnSpc>
                <a:spcPct val="100000"/>
              </a:lnSpc>
              <a:spcBef>
                <a:spcPts val="0"/>
              </a:spcBef>
              <a:spcAft>
                <a:spcPts val="0"/>
              </a:spcAft>
              <a:buNone/>
            </a:pPr>
            <a:r>
              <a:rPr b="1" lang="en" sz="2400">
                <a:solidFill>
                  <a:srgbClr val="C00000"/>
                </a:solidFill>
                <a:latin typeface="Arial"/>
                <a:ea typeface="Arial"/>
                <a:cs typeface="Arial"/>
                <a:sym typeface="Arial"/>
              </a:rPr>
              <a:t>Output fmaps (O)</a:t>
            </a:r>
            <a:endParaRPr sz="2400">
              <a:solidFill>
                <a:schemeClr val="dk1"/>
              </a:solidFill>
              <a:latin typeface="Arial"/>
              <a:ea typeface="Arial"/>
              <a:cs typeface="Arial"/>
              <a:sym typeface="Arial"/>
            </a:endParaRPr>
          </a:p>
          <a:p>
            <a:pPr indent="0" lvl="0" marL="2513330" marR="0" rtl="0" algn="l">
              <a:lnSpc>
                <a:spcPct val="100000"/>
              </a:lnSpc>
              <a:spcBef>
                <a:spcPts val="505"/>
              </a:spcBef>
              <a:spcAft>
                <a:spcPts val="0"/>
              </a:spcAft>
              <a:buNone/>
            </a:pPr>
            <a:r>
              <a:rPr b="1" lang="en" sz="2400">
                <a:solidFill>
                  <a:srgbClr val="404040"/>
                </a:solidFill>
                <a:latin typeface="Arial"/>
                <a:ea typeface="Arial"/>
                <a:cs typeface="Arial"/>
                <a:sym typeface="Arial"/>
              </a:rPr>
              <a:t>Biases (B)</a:t>
            </a:r>
            <a:endParaRPr sz="2400">
              <a:solidFill>
                <a:schemeClr val="dk1"/>
              </a:solidFill>
              <a:latin typeface="Arial"/>
              <a:ea typeface="Arial"/>
              <a:cs typeface="Arial"/>
              <a:sym typeface="Arial"/>
            </a:endParaRPr>
          </a:p>
        </p:txBody>
      </p:sp>
      <p:grpSp>
        <p:nvGrpSpPr>
          <p:cNvPr id="75" name="Google Shape;75;p15"/>
          <p:cNvGrpSpPr/>
          <p:nvPr/>
        </p:nvGrpSpPr>
        <p:grpSpPr>
          <a:xfrm>
            <a:off x="300779" y="1413650"/>
            <a:ext cx="8374590" cy="627754"/>
            <a:chOff x="300779" y="1884867"/>
            <a:chExt cx="8374590" cy="837005"/>
          </a:xfrm>
        </p:grpSpPr>
        <p:sp>
          <p:nvSpPr>
            <p:cNvPr id="76" name="Google Shape;76;p15"/>
            <p:cNvSpPr/>
            <p:nvPr/>
          </p:nvSpPr>
          <p:spPr>
            <a:xfrm>
              <a:off x="3169977" y="1884867"/>
              <a:ext cx="215900" cy="412750"/>
            </a:xfrm>
            <a:custGeom>
              <a:rect b="b" l="l" r="r" t="t"/>
              <a:pathLst>
                <a:path extrusionOk="0" h="412750" w="215900">
                  <a:moveTo>
                    <a:pt x="21229" y="166335"/>
                  </a:moveTo>
                  <a:lnTo>
                    <a:pt x="11762" y="169815"/>
                  </a:lnTo>
                  <a:lnTo>
                    <a:pt x="4612" y="176426"/>
                  </a:lnTo>
                  <a:lnTo>
                    <a:pt x="464" y="185236"/>
                  </a:lnTo>
                  <a:lnTo>
                    <a:pt x="0" y="195311"/>
                  </a:lnTo>
                  <a:lnTo>
                    <a:pt x="33548" y="412715"/>
                  </a:lnTo>
                  <a:lnTo>
                    <a:pt x="60822" y="391206"/>
                  </a:lnTo>
                  <a:lnTo>
                    <a:pt x="52638" y="391206"/>
                  </a:lnTo>
                  <a:lnTo>
                    <a:pt x="42707" y="389443"/>
                  </a:lnTo>
                  <a:lnTo>
                    <a:pt x="34239" y="383964"/>
                  </a:lnTo>
                  <a:lnTo>
                    <a:pt x="28720" y="375942"/>
                  </a:lnTo>
                  <a:lnTo>
                    <a:pt x="26612" y="366436"/>
                  </a:lnTo>
                  <a:lnTo>
                    <a:pt x="28375" y="356504"/>
                  </a:lnTo>
                  <a:lnTo>
                    <a:pt x="62784" y="269081"/>
                  </a:lnTo>
                  <a:lnTo>
                    <a:pt x="50205" y="187564"/>
                  </a:lnTo>
                  <a:lnTo>
                    <a:pt x="46724" y="178097"/>
                  </a:lnTo>
                  <a:lnTo>
                    <a:pt x="40113" y="170948"/>
                  </a:lnTo>
                  <a:lnTo>
                    <a:pt x="31304" y="166799"/>
                  </a:lnTo>
                  <a:lnTo>
                    <a:pt x="21229" y="166335"/>
                  </a:lnTo>
                  <a:close/>
                </a:path>
                <a:path extrusionOk="0" h="412750" w="215900">
                  <a:moveTo>
                    <a:pt x="62784" y="269081"/>
                  </a:moveTo>
                  <a:lnTo>
                    <a:pt x="28375" y="356504"/>
                  </a:lnTo>
                  <a:lnTo>
                    <a:pt x="26612" y="366436"/>
                  </a:lnTo>
                  <a:lnTo>
                    <a:pt x="28720" y="375942"/>
                  </a:lnTo>
                  <a:lnTo>
                    <a:pt x="34239" y="383964"/>
                  </a:lnTo>
                  <a:lnTo>
                    <a:pt x="42707" y="389443"/>
                  </a:lnTo>
                  <a:lnTo>
                    <a:pt x="52638" y="391206"/>
                  </a:lnTo>
                  <a:lnTo>
                    <a:pt x="62145" y="389098"/>
                  </a:lnTo>
                  <a:lnTo>
                    <a:pt x="70167" y="383579"/>
                  </a:lnTo>
                  <a:lnTo>
                    <a:pt x="75646" y="375110"/>
                  </a:lnTo>
                  <a:lnTo>
                    <a:pt x="80832" y="361934"/>
                  </a:lnTo>
                  <a:lnTo>
                    <a:pt x="77113" y="361934"/>
                  </a:lnTo>
                  <a:lnTo>
                    <a:pt x="36282" y="345863"/>
                  </a:lnTo>
                  <a:lnTo>
                    <a:pt x="70472" y="318900"/>
                  </a:lnTo>
                  <a:lnTo>
                    <a:pt x="62784" y="269081"/>
                  </a:lnTo>
                  <a:close/>
                </a:path>
                <a:path extrusionOk="0" h="412750" w="215900">
                  <a:moveTo>
                    <a:pt x="193530" y="231331"/>
                  </a:moveTo>
                  <a:lnTo>
                    <a:pt x="183819" y="232056"/>
                  </a:lnTo>
                  <a:lnTo>
                    <a:pt x="174820" y="236610"/>
                  </a:lnTo>
                  <a:lnTo>
                    <a:pt x="110055" y="287684"/>
                  </a:lnTo>
                  <a:lnTo>
                    <a:pt x="75646" y="375110"/>
                  </a:lnTo>
                  <a:lnTo>
                    <a:pt x="70167" y="383579"/>
                  </a:lnTo>
                  <a:lnTo>
                    <a:pt x="62145" y="389098"/>
                  </a:lnTo>
                  <a:lnTo>
                    <a:pt x="52638" y="391206"/>
                  </a:lnTo>
                  <a:lnTo>
                    <a:pt x="60822" y="391206"/>
                  </a:lnTo>
                  <a:lnTo>
                    <a:pt x="206277" y="276499"/>
                  </a:lnTo>
                  <a:lnTo>
                    <a:pt x="212804" y="268810"/>
                  </a:lnTo>
                  <a:lnTo>
                    <a:pt x="215773" y="259536"/>
                  </a:lnTo>
                  <a:lnTo>
                    <a:pt x="215048" y="249826"/>
                  </a:lnTo>
                  <a:lnTo>
                    <a:pt x="210493" y="240826"/>
                  </a:lnTo>
                  <a:lnTo>
                    <a:pt x="202803" y="234299"/>
                  </a:lnTo>
                  <a:lnTo>
                    <a:pt x="193530" y="231331"/>
                  </a:lnTo>
                  <a:close/>
                </a:path>
                <a:path extrusionOk="0" h="412750" w="215900">
                  <a:moveTo>
                    <a:pt x="70472" y="318900"/>
                  </a:moveTo>
                  <a:lnTo>
                    <a:pt x="36282" y="345863"/>
                  </a:lnTo>
                  <a:lnTo>
                    <a:pt x="77113" y="361934"/>
                  </a:lnTo>
                  <a:lnTo>
                    <a:pt x="70472" y="318900"/>
                  </a:lnTo>
                  <a:close/>
                </a:path>
                <a:path extrusionOk="0" h="412750" w="215900">
                  <a:moveTo>
                    <a:pt x="110055" y="287684"/>
                  </a:moveTo>
                  <a:lnTo>
                    <a:pt x="70472" y="318900"/>
                  </a:lnTo>
                  <a:lnTo>
                    <a:pt x="77113" y="361934"/>
                  </a:lnTo>
                  <a:lnTo>
                    <a:pt x="80832" y="361934"/>
                  </a:lnTo>
                  <a:lnTo>
                    <a:pt x="110055" y="287684"/>
                  </a:lnTo>
                  <a:close/>
                </a:path>
                <a:path extrusionOk="0" h="412750" w="215900">
                  <a:moveTo>
                    <a:pt x="185363" y="0"/>
                  </a:moveTo>
                  <a:lnTo>
                    <a:pt x="175857" y="2108"/>
                  </a:lnTo>
                  <a:lnTo>
                    <a:pt x="167834" y="7627"/>
                  </a:lnTo>
                  <a:lnTo>
                    <a:pt x="162356" y="16096"/>
                  </a:lnTo>
                  <a:lnTo>
                    <a:pt x="62784" y="269081"/>
                  </a:lnTo>
                  <a:lnTo>
                    <a:pt x="70472" y="318900"/>
                  </a:lnTo>
                  <a:lnTo>
                    <a:pt x="110055" y="287684"/>
                  </a:lnTo>
                  <a:lnTo>
                    <a:pt x="209627" y="34700"/>
                  </a:lnTo>
                  <a:lnTo>
                    <a:pt x="211390" y="24770"/>
                  </a:lnTo>
                  <a:lnTo>
                    <a:pt x="209282" y="15263"/>
                  </a:lnTo>
                  <a:lnTo>
                    <a:pt x="203762" y="7241"/>
                  </a:lnTo>
                  <a:lnTo>
                    <a:pt x="195294" y="1763"/>
                  </a:lnTo>
                  <a:lnTo>
                    <a:pt x="185363" y="0"/>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 name="Google Shape;77;p15"/>
            <p:cNvSpPr/>
            <p:nvPr/>
          </p:nvSpPr>
          <p:spPr>
            <a:xfrm>
              <a:off x="300779" y="2719101"/>
              <a:ext cx="1147445" cy="0"/>
            </a:xfrm>
            <a:custGeom>
              <a:rect b="b" l="l" r="r" t="t"/>
              <a:pathLst>
                <a:path extrusionOk="0" h="120000" w="1147445">
                  <a:moveTo>
                    <a:pt x="0" y="0"/>
                  </a:moveTo>
                  <a:lnTo>
                    <a:pt x="1147020" y="0"/>
                  </a:lnTo>
                </a:path>
              </a:pathLst>
            </a:custGeom>
            <a:noFill/>
            <a:ln cap="flat" cmpd="sng" w="25400">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 name="Google Shape;78;p15"/>
            <p:cNvSpPr/>
            <p:nvPr/>
          </p:nvSpPr>
          <p:spPr>
            <a:xfrm>
              <a:off x="2971800" y="2721872"/>
              <a:ext cx="457200" cy="0"/>
            </a:xfrm>
            <a:custGeom>
              <a:rect b="b" l="l" r="r" t="t"/>
              <a:pathLst>
                <a:path extrusionOk="0" h="120000" w="457200">
                  <a:moveTo>
                    <a:pt x="0" y="0"/>
                  </a:moveTo>
                  <a:lnTo>
                    <a:pt x="457200" y="0"/>
                  </a:lnTo>
                </a:path>
              </a:pathLst>
            </a:custGeom>
            <a:noFill/>
            <a:ln cap="flat" cmpd="sng" w="25400">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 name="Google Shape;79;p15"/>
            <p:cNvSpPr/>
            <p:nvPr/>
          </p:nvSpPr>
          <p:spPr>
            <a:xfrm>
              <a:off x="4892040" y="2719101"/>
              <a:ext cx="2209800" cy="0"/>
            </a:xfrm>
            <a:custGeom>
              <a:rect b="b" l="l" r="r" t="t"/>
              <a:pathLst>
                <a:path extrusionOk="0" h="120000" w="2209800">
                  <a:moveTo>
                    <a:pt x="0" y="0"/>
                  </a:moveTo>
                  <a:lnTo>
                    <a:pt x="2209800" y="0"/>
                  </a:lnTo>
                </a:path>
              </a:pathLst>
            </a:custGeom>
            <a:noFill/>
            <a:ln cap="flat" cmpd="sng" w="25400">
              <a:solidFill>
                <a:srgbClr val="37609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 name="Google Shape;80;p15"/>
            <p:cNvSpPr/>
            <p:nvPr/>
          </p:nvSpPr>
          <p:spPr>
            <a:xfrm>
              <a:off x="7467599" y="2719101"/>
              <a:ext cx="1207770" cy="0"/>
            </a:xfrm>
            <a:custGeom>
              <a:rect b="b" l="l" r="r" t="t"/>
              <a:pathLst>
                <a:path extrusionOk="0" h="120000" w="1207770">
                  <a:moveTo>
                    <a:pt x="0" y="0"/>
                  </a:moveTo>
                  <a:lnTo>
                    <a:pt x="1207721" y="0"/>
                  </a:lnTo>
                </a:path>
              </a:pathLst>
            </a:custGeom>
            <a:noFill/>
            <a:ln cap="flat" cmpd="sng" w="25400">
              <a:solidFill>
                <a:srgbClr val="007D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81" name="Google Shape;81;p15"/>
          <p:cNvPicPr preferRelativeResize="0"/>
          <p:nvPr/>
        </p:nvPicPr>
        <p:blipFill rotWithShape="1">
          <a:blip r:embed="rId4">
            <a:alphaModFix/>
          </a:blip>
          <a:srcRect b="0" l="0" r="0" t="0"/>
          <a:stretch/>
        </p:blipFill>
        <p:spPr>
          <a:xfrm>
            <a:off x="1606296" y="3211830"/>
            <a:ext cx="4441698" cy="1639062"/>
          </a:xfrm>
          <a:prstGeom prst="rect">
            <a:avLst/>
          </a:prstGeom>
          <a:noFill/>
          <a:ln>
            <a:noFill/>
          </a:ln>
        </p:spPr>
      </p:pic>
      <p:pic>
        <p:nvPicPr>
          <p:cNvPr id="82" name="Google Shape;82;p15"/>
          <p:cNvPicPr preferRelativeResize="0"/>
          <p:nvPr/>
        </p:nvPicPr>
        <p:blipFill rotWithShape="1">
          <a:blip r:embed="rId5">
            <a:alphaModFix/>
          </a:blip>
          <a:srcRect b="0" l="0" r="0" t="0"/>
          <a:stretch/>
        </p:blipFill>
        <p:spPr>
          <a:xfrm>
            <a:off x="2215895" y="2366009"/>
            <a:ext cx="3477006" cy="608076"/>
          </a:xfrm>
          <a:prstGeom prst="rect">
            <a:avLst/>
          </a:prstGeom>
          <a:noFill/>
          <a:ln>
            <a:noFill/>
          </a:ln>
        </p:spPr>
      </p:pic>
      <p:sp>
        <p:nvSpPr>
          <p:cNvPr id="83" name="Google Shape;83;p15"/>
          <p:cNvSpPr txBox="1"/>
          <p:nvPr>
            <p:ph idx="12" type="sldNum"/>
          </p:nvPr>
        </p:nvSpPr>
        <p:spPr>
          <a:xfrm>
            <a:off x="8740203" y="4920975"/>
            <a:ext cx="190500" cy="126300"/>
          </a:xfrm>
          <a:prstGeom prst="rect">
            <a:avLst/>
          </a:prstGeom>
          <a:noFill/>
          <a:ln>
            <a:noFill/>
          </a:ln>
        </p:spPr>
        <p:txBody>
          <a:bodyPr anchorCtr="0" anchor="t" bIns="0" lIns="0" spcFirstLastPara="1" rIns="0" wrap="square" tIns="3175">
            <a:spAutoFit/>
          </a:bodyPr>
          <a:lstStyle/>
          <a:p>
            <a:pPr indent="0" lvl="0" marL="38100" rtl="0" algn="l">
              <a:lnSpc>
                <a:spcPct val="100000"/>
              </a:lnSpc>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5" name="Google Shape;20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If multiple variables y1, y2,...,yn are all one side linear to variable x with different slopes, then y1, y2,...,yn will change at different rates when x increases. If the increment on x is larger enough, the variable in y1, y2,...,yn increasing at the fastest rate would finally become the largest one.</a:t>
            </a:r>
            <a:endParaRPr sz="1600"/>
          </a:p>
          <a:p>
            <a:pPr indent="0" lvl="0" marL="0" rtl="0" algn="l">
              <a:spcBef>
                <a:spcPts val="1200"/>
              </a:spcBef>
              <a:spcAft>
                <a:spcPts val="0"/>
              </a:spcAft>
              <a:buNone/>
            </a:pPr>
            <a:r>
              <a:t/>
            </a:r>
            <a:endParaRPr sz="1600"/>
          </a:p>
          <a:p>
            <a:pPr indent="0" lvl="0" marL="0" rtl="0" algn="l">
              <a:spcBef>
                <a:spcPts val="1200"/>
              </a:spcBef>
              <a:spcAft>
                <a:spcPts val="1200"/>
              </a:spcAft>
              <a:buNone/>
            </a:pPr>
            <a:r>
              <a:rPr b="1" lang="en" sz="1600"/>
              <a:t>Theorem 1. Given variables y1, y2,...,yn which are all one side liner to variable x with slopes δ1, δ2,...,δn respectively. If δn &gt; δi for ∀i ≠ n, there must exist a constant sink such that yn &gt; yi for ∀i ≠ n when x&gt;sink.</a:t>
            </a:r>
            <a:endParaRPr b="1"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4"/>
          <p:cNvPicPr preferRelativeResize="0"/>
          <p:nvPr/>
        </p:nvPicPr>
        <p:blipFill>
          <a:blip r:embed="rId3">
            <a:alphaModFix/>
          </a:blip>
          <a:stretch>
            <a:fillRect/>
          </a:stretch>
        </p:blipFill>
        <p:spPr>
          <a:xfrm>
            <a:off x="1891875" y="1615575"/>
            <a:ext cx="5830099" cy="1912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6" name="Google Shape;21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7" name="Google Shape;217;p35"/>
          <p:cNvPicPr preferRelativeResize="0"/>
          <p:nvPr/>
        </p:nvPicPr>
        <p:blipFill>
          <a:blip r:embed="rId3">
            <a:alphaModFix/>
          </a:blip>
          <a:stretch>
            <a:fillRect/>
          </a:stretch>
        </p:blipFill>
        <p:spPr>
          <a:xfrm>
            <a:off x="1419800" y="1385149"/>
            <a:ext cx="6369299" cy="2688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3" name="Google Shape;223;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4" name="Google Shape;224;p36"/>
          <p:cNvPicPr preferRelativeResize="0"/>
          <p:nvPr/>
        </p:nvPicPr>
        <p:blipFill>
          <a:blip r:embed="rId3">
            <a:alphaModFix/>
          </a:blip>
          <a:stretch>
            <a:fillRect/>
          </a:stretch>
        </p:blipFill>
        <p:spPr>
          <a:xfrm>
            <a:off x="1687700" y="1417025"/>
            <a:ext cx="4892876" cy="2654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0" name="Google Shape;23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1" name="Google Shape;231;p37"/>
          <p:cNvPicPr preferRelativeResize="0"/>
          <p:nvPr/>
        </p:nvPicPr>
        <p:blipFill>
          <a:blip r:embed="rId3">
            <a:alphaModFix/>
          </a:blip>
          <a:stretch>
            <a:fillRect/>
          </a:stretch>
        </p:blipFill>
        <p:spPr>
          <a:xfrm>
            <a:off x="2688407" y="1218625"/>
            <a:ext cx="5234795" cy="341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7" name="Google Shape;23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b="1" lang="en"/>
              <a:t>Theorem 2. In ReLU-like DNN, for a bias m in hidden layers, every output neuron is one side linear to m.</a:t>
            </a:r>
            <a:r>
              <a:rPr lang="en"/>
              <a:t>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Proof. Suppose the DNN has N layers and m is in the i th layer. </a:t>
            </a:r>
            <a:endParaRPr/>
          </a:p>
          <a:p>
            <a:pPr indent="0" lvl="0" marL="0" rtl="0" algn="l">
              <a:spcBef>
                <a:spcPts val="1200"/>
              </a:spcBef>
              <a:spcAft>
                <a:spcPts val="0"/>
              </a:spcAft>
              <a:buNone/>
            </a:pPr>
            <a:r>
              <a:rPr lang="en"/>
              <a:t>The neurons in the same layer are independent. </a:t>
            </a:r>
            <a:endParaRPr/>
          </a:p>
          <a:p>
            <a:pPr indent="0" lvl="0" marL="0" rtl="0" algn="l">
              <a:spcBef>
                <a:spcPts val="1200"/>
              </a:spcBef>
              <a:spcAft>
                <a:spcPts val="0"/>
              </a:spcAft>
              <a:buNone/>
            </a:pPr>
            <a:r>
              <a:rPr lang="en"/>
              <a:t>Given a neuron in the i th hidden layer, it is either independent with m or using m as its bias. A neuron independent with m is one side linear to m with slope 0, </a:t>
            </a:r>
            <a:endParaRPr/>
          </a:p>
          <a:p>
            <a:pPr indent="0" lvl="0" marL="0" rtl="0" algn="l">
              <a:spcBef>
                <a:spcPts val="1200"/>
              </a:spcBef>
              <a:spcAft>
                <a:spcPts val="0"/>
              </a:spcAft>
              <a:buNone/>
            </a:pPr>
            <a:r>
              <a:rPr lang="en"/>
              <a:t>A  neuron using m as bias is one side linear to m.</a:t>
            </a:r>
            <a:endParaRPr/>
          </a:p>
          <a:p>
            <a:pPr indent="0" lvl="0" marL="0" rtl="0" algn="l">
              <a:spcBef>
                <a:spcPts val="1200"/>
              </a:spcBef>
              <a:spcAft>
                <a:spcPts val="0"/>
              </a:spcAft>
              <a:buNone/>
            </a:pPr>
            <a:r>
              <a:rPr lang="en"/>
              <a:t> With above, all the neurons in i th layer are one side linear to m. </a:t>
            </a:r>
            <a:endParaRPr/>
          </a:p>
          <a:p>
            <a:pPr indent="0" lvl="0" marL="0" rtl="0" algn="l">
              <a:spcBef>
                <a:spcPts val="1200"/>
              </a:spcBef>
              <a:spcAft>
                <a:spcPts val="1200"/>
              </a:spcAft>
              <a:buNone/>
            </a:pPr>
            <a:r>
              <a:rPr lang="en"/>
              <a:t>Because the neurons in (i + 1)th layer only depends on neurons in i th layer, all neurons in (i + 1)th layer are also one side linear to m (By induction), all neurons in the output layer are one side linear to 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Maxpooling</a:t>
            </a:r>
            <a:endParaRPr/>
          </a:p>
        </p:txBody>
      </p:sp>
      <p:sp>
        <p:nvSpPr>
          <p:cNvPr id="243" name="Google Shape;243;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Hence,</a:t>
            </a:r>
            <a:r>
              <a:rPr lang="en"/>
              <a:t> the one side linear property can propagate from previous layer to next layer. By induction, the output neurons are one side linear to any bias.</a:t>
            </a:r>
            <a:endParaRPr/>
          </a:p>
        </p:txBody>
      </p:sp>
      <p:pic>
        <p:nvPicPr>
          <p:cNvPr id="244" name="Google Shape;244;p39"/>
          <p:cNvPicPr preferRelativeResize="0"/>
          <p:nvPr/>
        </p:nvPicPr>
        <p:blipFill>
          <a:blip r:embed="rId3">
            <a:alphaModFix/>
          </a:blip>
          <a:stretch>
            <a:fillRect/>
          </a:stretch>
        </p:blipFill>
        <p:spPr>
          <a:xfrm>
            <a:off x="1017975" y="1405849"/>
            <a:ext cx="6791026" cy="1165900"/>
          </a:xfrm>
          <a:prstGeom prst="rect">
            <a:avLst/>
          </a:prstGeom>
          <a:noFill/>
          <a:ln>
            <a:noFill/>
          </a:ln>
        </p:spPr>
      </p:pic>
      <p:pic>
        <p:nvPicPr>
          <p:cNvPr id="245" name="Google Shape;245;p39"/>
          <p:cNvPicPr preferRelativeResize="0"/>
          <p:nvPr/>
        </p:nvPicPr>
        <p:blipFill>
          <a:blip r:embed="rId4">
            <a:alphaModFix/>
          </a:blip>
          <a:stretch>
            <a:fillRect/>
          </a:stretch>
        </p:blipFill>
        <p:spPr>
          <a:xfrm>
            <a:off x="1120625" y="2601975"/>
            <a:ext cx="6433876" cy="517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sink class?</a:t>
            </a:r>
            <a:endParaRPr/>
          </a:p>
        </p:txBody>
      </p:sp>
      <p:sp>
        <p:nvSpPr>
          <p:cNvPr id="251" name="Google Shape;251;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 if one output neuron has the largest one side linear slope w.r.t. a given bias among all the output neurons:</a:t>
            </a:r>
            <a:endParaRPr sz="1600"/>
          </a:p>
          <a:p>
            <a:pPr indent="-330200" lvl="1" marL="914400" rtl="0" algn="l">
              <a:spcBef>
                <a:spcPts val="0"/>
              </a:spcBef>
              <a:spcAft>
                <a:spcPts val="0"/>
              </a:spcAft>
              <a:buSzPts val="1600"/>
              <a:buChar char="○"/>
            </a:pPr>
            <a:r>
              <a:rPr lang="en" sz="1600"/>
              <a:t> increasing this bias would finally make the DNN’s output converge at the class indicated by this output neuron. </a:t>
            </a:r>
            <a:endParaRPr sz="1600"/>
          </a:p>
          <a:p>
            <a:pPr indent="-330200" lvl="0" marL="457200" rtl="0" algn="l">
              <a:spcBef>
                <a:spcPts val="0"/>
              </a:spcBef>
              <a:spcAft>
                <a:spcPts val="0"/>
              </a:spcAft>
              <a:buSzPts val="1600"/>
              <a:buChar char="●"/>
            </a:pPr>
            <a:r>
              <a:rPr lang="en" sz="1600"/>
              <a:t>Sink class to represent the output class at which DNN’s output converges when a bias increases. </a:t>
            </a:r>
            <a:endParaRPr sz="1600"/>
          </a:p>
          <a:p>
            <a:pPr indent="-330200" lvl="0" marL="457200" rtl="0" algn="l">
              <a:spcBef>
                <a:spcPts val="0"/>
              </a:spcBef>
              <a:spcAft>
                <a:spcPts val="0"/>
              </a:spcAft>
              <a:buSzPts val="1600"/>
              <a:buChar char="●"/>
            </a:pPr>
            <a:r>
              <a:rPr lang="en" sz="1600"/>
              <a:t>the one side line slope of a output neuron w.r.t. a bias is independent with the input pattern. Hence, one bias’ sink class is the same for different input patterns.</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Attack steps</a:t>
            </a:r>
            <a:endParaRPr/>
          </a:p>
        </p:txBody>
      </p:sp>
      <p:sp>
        <p:nvSpPr>
          <p:cNvPr id="257" name="Google Shape;257;p41"/>
          <p:cNvSpPr txBox="1"/>
          <p:nvPr>
            <p:ph idx="1" type="body"/>
          </p:nvPr>
        </p:nvSpPr>
        <p:spPr>
          <a:xfrm>
            <a:off x="311700" y="1152475"/>
            <a:ext cx="4698000" cy="3416400"/>
          </a:xfrm>
          <a:prstGeom prst="rect">
            <a:avLst/>
          </a:prstGeom>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SzPct val="100000"/>
              <a:buAutoNum type="arabicPeriod"/>
            </a:pPr>
            <a:r>
              <a:rPr lang="en"/>
              <a:t>Profiling Sink Class. </a:t>
            </a:r>
            <a:endParaRPr/>
          </a:p>
          <a:p>
            <a:pPr indent="0" lvl="0" marL="0" rtl="0" algn="l">
              <a:spcBef>
                <a:spcPts val="1200"/>
              </a:spcBef>
              <a:spcAft>
                <a:spcPts val="0"/>
              </a:spcAft>
              <a:buNone/>
            </a:pPr>
            <a:r>
              <a:rPr lang="en"/>
              <a:t>To obtain the sink class for a bias:</a:t>
            </a:r>
            <a:endParaRPr/>
          </a:p>
          <a:p>
            <a:pPr indent="-308610" lvl="0" marL="457200" rtl="0" algn="l">
              <a:spcBef>
                <a:spcPts val="1200"/>
              </a:spcBef>
              <a:spcAft>
                <a:spcPts val="0"/>
              </a:spcAft>
              <a:buSzPct val="100000"/>
              <a:buChar char="●"/>
            </a:pPr>
            <a:r>
              <a:rPr lang="en"/>
              <a:t>Identify  each output neuron’s one side linear slope w.r.t. this bias and check whether unique largest slope exists. </a:t>
            </a:r>
            <a:endParaRPr/>
          </a:p>
          <a:p>
            <a:pPr indent="-308610" lvl="0" marL="457200" rtl="0" algn="l">
              <a:spcBef>
                <a:spcPts val="0"/>
              </a:spcBef>
              <a:spcAft>
                <a:spcPts val="0"/>
              </a:spcAft>
              <a:buSzPct val="100000"/>
              <a:buChar char="●"/>
            </a:pPr>
            <a:r>
              <a:rPr lang="en"/>
              <a:t>Calculate the slope for each output neuron w.r.t. a given bias m by induction. At first, we need to initialize the slopes for all neurons in i th layer where m is located. If a neuron uses m as its bias, we set the slope for this neuron to be 1, otherwise it is 0. </a:t>
            </a:r>
            <a:endParaRPr/>
          </a:p>
          <a:p>
            <a:pPr indent="-308610" lvl="0" marL="457200" rtl="0" algn="l">
              <a:spcBef>
                <a:spcPts val="0"/>
              </a:spcBef>
              <a:spcAft>
                <a:spcPts val="0"/>
              </a:spcAft>
              <a:buSzPct val="100000"/>
              <a:buChar char="●"/>
            </a:pPr>
            <a:r>
              <a:rPr lang="en"/>
              <a:t>Then we can calculate the slopes layer by layer according to Lemma 2. </a:t>
            </a:r>
            <a:endParaRPr/>
          </a:p>
          <a:p>
            <a:pPr indent="-308610" lvl="0" marL="457200" rtl="0" algn="l">
              <a:spcBef>
                <a:spcPts val="0"/>
              </a:spcBef>
              <a:spcAft>
                <a:spcPts val="0"/>
              </a:spcAft>
              <a:buSzPct val="100000"/>
              <a:buChar char="●"/>
            </a:pPr>
            <a:r>
              <a:rPr lang="en"/>
              <a:t>Finally, we can obtain the one side linear slope for each output neuron. </a:t>
            </a:r>
            <a:endParaRPr/>
          </a:p>
          <a:p>
            <a:pPr indent="-308610" lvl="0" marL="457200" rtl="0" algn="l">
              <a:spcBef>
                <a:spcPts val="0"/>
              </a:spcBef>
              <a:spcAft>
                <a:spcPts val="0"/>
              </a:spcAft>
              <a:buSzPct val="100000"/>
              <a:buChar char="●"/>
            </a:pPr>
            <a:r>
              <a:rPr lang="en"/>
              <a:t>If unique largest slope exists in the output layer, we can determine the sink class for m. </a:t>
            </a:r>
            <a:endParaRPr/>
          </a:p>
        </p:txBody>
      </p:sp>
      <p:pic>
        <p:nvPicPr>
          <p:cNvPr id="258" name="Google Shape;258;p41"/>
          <p:cNvPicPr preferRelativeResize="0"/>
          <p:nvPr/>
        </p:nvPicPr>
        <p:blipFill>
          <a:blip r:embed="rId3">
            <a:alphaModFix/>
          </a:blip>
          <a:stretch>
            <a:fillRect/>
          </a:stretch>
        </p:blipFill>
        <p:spPr>
          <a:xfrm>
            <a:off x="5162100" y="1170125"/>
            <a:ext cx="3829500" cy="20378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Attack steps</a:t>
            </a:r>
            <a:endParaRPr/>
          </a:p>
        </p:txBody>
      </p:sp>
      <p:sp>
        <p:nvSpPr>
          <p:cNvPr id="264" name="Google Shape;264;p42"/>
          <p:cNvSpPr txBox="1"/>
          <p:nvPr>
            <p:ph idx="1" type="body"/>
          </p:nvPr>
        </p:nvSpPr>
        <p:spPr>
          <a:xfrm>
            <a:off x="311700" y="1152475"/>
            <a:ext cx="4108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88"/>
              <a:buNone/>
            </a:pPr>
            <a:r>
              <a:rPr lang="en" sz="1325"/>
              <a:t>2. </a:t>
            </a:r>
            <a:r>
              <a:rPr lang="en" sz="1325"/>
              <a:t>Saturating DNN. </a:t>
            </a:r>
            <a:endParaRPr sz="1325"/>
          </a:p>
          <a:p>
            <a:pPr indent="0" lvl="0" marL="0" rtl="0" algn="l">
              <a:spcBef>
                <a:spcPts val="1200"/>
              </a:spcBef>
              <a:spcAft>
                <a:spcPts val="0"/>
              </a:spcAft>
              <a:buSzPts val="688"/>
              <a:buNone/>
            </a:pPr>
            <a:r>
              <a:rPr lang="en" sz="1325"/>
              <a:t>To achieve the adversarial mapping:</a:t>
            </a:r>
            <a:endParaRPr sz="1325"/>
          </a:p>
          <a:p>
            <a:pPr indent="-312737" lvl="0" marL="457200" rtl="0" algn="l">
              <a:spcBef>
                <a:spcPts val="1200"/>
              </a:spcBef>
              <a:spcAft>
                <a:spcPts val="0"/>
              </a:spcAft>
              <a:buSzPts val="1325"/>
              <a:buChar char="●"/>
            </a:pPr>
            <a:r>
              <a:rPr lang="en" sz="1325"/>
              <a:t> choose any bias m whose sink class is the same as the targeted class in the specific adversarial mapping. </a:t>
            </a:r>
            <a:endParaRPr sz="1325"/>
          </a:p>
          <a:p>
            <a:pPr indent="-312737" lvl="0" marL="457200" rtl="0" algn="l">
              <a:spcBef>
                <a:spcPts val="0"/>
              </a:spcBef>
              <a:spcAft>
                <a:spcPts val="0"/>
              </a:spcAft>
              <a:buSzPts val="1325"/>
              <a:buChar char="●"/>
            </a:pPr>
            <a:r>
              <a:rPr lang="en" sz="1325"/>
              <a:t>To make DNN output the m’s sink class, only need to modify m so that m is larger the sink value defined in Theorem 1. </a:t>
            </a:r>
            <a:endParaRPr sz="1325"/>
          </a:p>
          <a:p>
            <a:pPr indent="-312737" lvl="0" marL="457200" rtl="0" algn="l">
              <a:spcBef>
                <a:spcPts val="0"/>
              </a:spcBef>
              <a:spcAft>
                <a:spcPts val="0"/>
              </a:spcAft>
              <a:buSzPts val="1325"/>
              <a:buChar char="●"/>
            </a:pPr>
            <a:r>
              <a:rPr lang="en" sz="1325"/>
              <a:t>determine the exact sink value for a given input pattern and selected bias m, by scanning m values and monitoring when DNN’s output converges. </a:t>
            </a:r>
            <a:endParaRPr sz="1325"/>
          </a:p>
          <a:p>
            <a:pPr indent="-312737" lvl="0" marL="457200" rtl="0" algn="l">
              <a:spcBef>
                <a:spcPts val="0"/>
              </a:spcBef>
              <a:spcAft>
                <a:spcPts val="0"/>
              </a:spcAft>
              <a:buSzPts val="1325"/>
              <a:buChar char="●"/>
            </a:pPr>
            <a:r>
              <a:rPr lang="en" sz="1325"/>
              <a:t>If attacker can</a:t>
            </a:r>
            <a:r>
              <a:rPr lang="en" sz="1325"/>
              <a:t> check the sink for each candidate bias, bias with the smallest sink can be used during attack.</a:t>
            </a:r>
            <a:endParaRPr sz="1325"/>
          </a:p>
          <a:p>
            <a:pPr indent="0" lvl="0" marL="0" rtl="0" algn="l">
              <a:spcBef>
                <a:spcPts val="1200"/>
              </a:spcBef>
              <a:spcAft>
                <a:spcPts val="1200"/>
              </a:spcAft>
              <a:buSzPts val="688"/>
              <a:buNone/>
            </a:pPr>
            <a:r>
              <a:t/>
            </a:r>
            <a:endParaRPr sz="1325"/>
          </a:p>
        </p:txBody>
      </p:sp>
      <p:pic>
        <p:nvPicPr>
          <p:cNvPr id="265" name="Google Shape;265;p42"/>
          <p:cNvPicPr preferRelativeResize="0"/>
          <p:nvPr/>
        </p:nvPicPr>
        <p:blipFill>
          <a:blip r:embed="rId3">
            <a:alphaModFix/>
          </a:blip>
          <a:stretch>
            <a:fillRect/>
          </a:stretch>
        </p:blipFill>
        <p:spPr>
          <a:xfrm>
            <a:off x="5162100" y="1170125"/>
            <a:ext cx="3829500" cy="203787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a:t>
            </a:r>
            <a:r>
              <a:rPr lang="en"/>
              <a:t> is attack?</a:t>
            </a:r>
            <a:endParaRPr/>
          </a:p>
        </p:txBody>
      </p:sp>
      <p:sp>
        <p:nvSpPr>
          <p:cNvPr id="89" name="Google Shape;8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523"/>
              <a:buFont typeface="Arial"/>
              <a:buNone/>
            </a:pPr>
            <a:r>
              <a:rPr lang="en" sz="1654"/>
              <a:t>T</a:t>
            </a:r>
            <a:r>
              <a:rPr lang="en" sz="1654"/>
              <a:t>heoretical: </a:t>
            </a:r>
            <a:endParaRPr sz="1654"/>
          </a:p>
          <a:p>
            <a:pPr indent="-333692" lvl="0" marL="457200" rtl="0" algn="l">
              <a:lnSpc>
                <a:spcPct val="95000"/>
              </a:lnSpc>
              <a:spcBef>
                <a:spcPts val="1200"/>
              </a:spcBef>
              <a:spcAft>
                <a:spcPts val="0"/>
              </a:spcAft>
              <a:buSzPts val="1655"/>
              <a:buChar char="●"/>
            </a:pPr>
            <a:r>
              <a:rPr lang="en" sz="1654"/>
              <a:t>O</a:t>
            </a:r>
            <a:r>
              <a:rPr lang="en" sz="1654"/>
              <a:t>utputs of a DNN depend on both input patterns and its own internal parameters </a:t>
            </a:r>
            <a:endParaRPr sz="1654"/>
          </a:p>
          <a:p>
            <a:pPr indent="-333692" lvl="0" marL="457200" rtl="0" algn="l">
              <a:lnSpc>
                <a:spcPct val="95000"/>
              </a:lnSpc>
              <a:spcBef>
                <a:spcPts val="0"/>
              </a:spcBef>
              <a:spcAft>
                <a:spcPts val="0"/>
              </a:spcAft>
              <a:buSzPts val="1655"/>
              <a:buChar char="●"/>
            </a:pPr>
            <a:r>
              <a:rPr lang="en" sz="1654"/>
              <a:t>misclassify a given input pattern into any specific class by manipulating some parameters in the DNN. </a:t>
            </a:r>
            <a:endParaRPr sz="1654"/>
          </a:p>
          <a:p>
            <a:pPr indent="0" lvl="0" marL="0" rtl="0" algn="l">
              <a:lnSpc>
                <a:spcPct val="95000"/>
              </a:lnSpc>
              <a:spcBef>
                <a:spcPts val="1200"/>
              </a:spcBef>
              <a:spcAft>
                <a:spcPts val="0"/>
              </a:spcAft>
              <a:buClr>
                <a:schemeClr val="dk1"/>
              </a:buClr>
              <a:buSzPts val="523"/>
              <a:buFont typeface="Arial"/>
              <a:buNone/>
            </a:pPr>
            <a:r>
              <a:rPr lang="en" sz="1654"/>
              <a:t>Practical: </a:t>
            </a:r>
            <a:endParaRPr sz="1654"/>
          </a:p>
          <a:p>
            <a:pPr indent="-333692" lvl="0" marL="457200" rtl="0" algn="l">
              <a:lnSpc>
                <a:spcPct val="95000"/>
              </a:lnSpc>
              <a:spcBef>
                <a:spcPts val="1200"/>
              </a:spcBef>
              <a:spcAft>
                <a:spcPts val="0"/>
              </a:spcAft>
              <a:buSzPts val="1655"/>
              <a:buChar char="●"/>
            </a:pPr>
            <a:r>
              <a:rPr lang="en" sz="1654"/>
              <a:t>DNNs can be implemented in different platforms (e.g., CPU/GPU  and dedicated accelerator)</a:t>
            </a:r>
            <a:endParaRPr sz="1654"/>
          </a:p>
          <a:p>
            <a:pPr indent="-333692" lvl="0" marL="457200" rtl="0" algn="l">
              <a:lnSpc>
                <a:spcPct val="95000"/>
              </a:lnSpc>
              <a:spcBef>
                <a:spcPts val="0"/>
              </a:spcBef>
              <a:spcAft>
                <a:spcPts val="0"/>
              </a:spcAft>
              <a:buSzPts val="1655"/>
              <a:buChar char="●"/>
            </a:pPr>
            <a:r>
              <a:rPr lang="en" sz="1654"/>
              <a:t>the parameters are usually stored in memory </a:t>
            </a:r>
            <a:endParaRPr sz="1654"/>
          </a:p>
          <a:p>
            <a:pPr indent="-333692" lvl="0" marL="457200" rtl="0" algn="l">
              <a:lnSpc>
                <a:spcPct val="95000"/>
              </a:lnSpc>
              <a:spcBef>
                <a:spcPts val="0"/>
              </a:spcBef>
              <a:spcAft>
                <a:spcPts val="0"/>
              </a:spcAft>
              <a:buSzPts val="1655"/>
              <a:buChar char="●"/>
            </a:pPr>
            <a:r>
              <a:rPr lang="en" sz="1654"/>
              <a:t>With the development of precise memory fault injection techniques: laser beam fault injection and row hammer attack : possible to launch effective fault injection attacks on DNNs.</a:t>
            </a:r>
            <a:endParaRPr sz="1654"/>
          </a:p>
          <a:p>
            <a:pPr indent="0" lvl="0" marL="0" rtl="0" algn="l">
              <a:lnSpc>
                <a:spcPct val="95000"/>
              </a:lnSpc>
              <a:spcBef>
                <a:spcPts val="1200"/>
              </a:spcBef>
              <a:spcAft>
                <a:spcPts val="1200"/>
              </a:spcAft>
              <a:buSzPts val="523"/>
              <a:buNone/>
            </a:pPr>
            <a:r>
              <a:t/>
            </a:r>
            <a:endParaRPr sz="1654"/>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Practical implementation</a:t>
            </a:r>
            <a:endParaRPr/>
          </a:p>
        </p:txBody>
      </p:sp>
      <p:sp>
        <p:nvSpPr>
          <p:cNvPr id="271" name="Google Shape;271;p43"/>
          <p:cNvSpPr txBox="1"/>
          <p:nvPr>
            <p:ph idx="1" type="body"/>
          </p:nvPr>
        </p:nvSpPr>
        <p:spPr>
          <a:xfrm>
            <a:off x="311700" y="1152475"/>
            <a:ext cx="3974700" cy="34164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SzPts val="1600"/>
              <a:buChar char="●"/>
            </a:pPr>
            <a:r>
              <a:rPr lang="en" sz="1600"/>
              <a:t>During practical attack, we do not need to precisely modify the bias, i.e., enlarging the bias beyond sink is sufficient. </a:t>
            </a:r>
            <a:endParaRPr sz="1600"/>
          </a:p>
          <a:p>
            <a:pPr indent="-330200" lvl="0" marL="457200" rtl="0" algn="l">
              <a:spcBef>
                <a:spcPts val="0"/>
              </a:spcBef>
              <a:spcAft>
                <a:spcPts val="0"/>
              </a:spcAft>
              <a:buSzPts val="1600"/>
              <a:buChar char="●"/>
            </a:pPr>
            <a:r>
              <a:rPr lang="en" sz="1600"/>
              <a:t>To achieve this, we may only need to inject several single bit faults on the most significant bits of the bias. </a:t>
            </a:r>
            <a:endParaRPr sz="1600"/>
          </a:p>
          <a:p>
            <a:pPr indent="-330200" lvl="0" marL="457200" rtl="0" algn="l">
              <a:spcBef>
                <a:spcPts val="0"/>
              </a:spcBef>
              <a:spcAft>
                <a:spcPts val="0"/>
              </a:spcAft>
              <a:buSzPts val="1600"/>
              <a:buChar char="●"/>
            </a:pPr>
            <a:r>
              <a:rPr lang="en" sz="1600"/>
              <a:t>For instance, when floating point format is used to store parameter, we can efficiently enlarge the bias by magnitudes via making its sign bit positive and setting several most significant bits in the exponent field.</a:t>
            </a:r>
            <a:endParaRPr sz="1600"/>
          </a:p>
        </p:txBody>
      </p:sp>
      <p:pic>
        <p:nvPicPr>
          <p:cNvPr id="272" name="Google Shape;272;p43"/>
          <p:cNvPicPr preferRelativeResize="0"/>
          <p:nvPr/>
        </p:nvPicPr>
        <p:blipFill>
          <a:blip r:embed="rId3">
            <a:alphaModFix/>
          </a:blip>
          <a:stretch>
            <a:fillRect/>
          </a:stretch>
        </p:blipFill>
        <p:spPr>
          <a:xfrm>
            <a:off x="5009550" y="907593"/>
            <a:ext cx="3906749" cy="846182"/>
          </a:xfrm>
          <a:prstGeom prst="rect">
            <a:avLst/>
          </a:prstGeom>
          <a:noFill/>
          <a:ln>
            <a:noFill/>
          </a:ln>
        </p:spPr>
      </p:pic>
      <p:pic>
        <p:nvPicPr>
          <p:cNvPr id="273" name="Google Shape;273;p43"/>
          <p:cNvPicPr preferRelativeResize="0"/>
          <p:nvPr/>
        </p:nvPicPr>
        <p:blipFill>
          <a:blip r:embed="rId4">
            <a:alphaModFix/>
          </a:blip>
          <a:stretch>
            <a:fillRect/>
          </a:stretch>
        </p:blipFill>
        <p:spPr>
          <a:xfrm>
            <a:off x="5009549" y="3259025"/>
            <a:ext cx="3906749" cy="653575"/>
          </a:xfrm>
          <a:prstGeom prst="rect">
            <a:avLst/>
          </a:prstGeom>
          <a:noFill/>
          <a:ln>
            <a:noFill/>
          </a:ln>
        </p:spPr>
      </p:pic>
      <p:sp>
        <p:nvSpPr>
          <p:cNvPr id="274" name="Google Shape;274;p43"/>
          <p:cNvSpPr txBox="1"/>
          <p:nvPr/>
        </p:nvSpPr>
        <p:spPr>
          <a:xfrm>
            <a:off x="5250650" y="2009175"/>
            <a:ext cx="73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IEEE 754 Single Precision</a:t>
            </a:r>
            <a:endParaRPr/>
          </a:p>
        </p:txBody>
      </p:sp>
      <p:sp>
        <p:nvSpPr>
          <p:cNvPr id="275" name="Google Shape;275;p43"/>
          <p:cNvSpPr txBox="1"/>
          <p:nvPr/>
        </p:nvSpPr>
        <p:spPr>
          <a:xfrm>
            <a:off x="5478375" y="4098725"/>
            <a:ext cx="73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IEEE 754 Double Precision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4"/>
          <p:cNvPicPr preferRelativeResize="0"/>
          <p:nvPr/>
        </p:nvPicPr>
        <p:blipFill>
          <a:blip r:embed="rId3">
            <a:alphaModFix/>
          </a:blip>
          <a:stretch>
            <a:fillRect/>
          </a:stretch>
        </p:blipFill>
        <p:spPr>
          <a:xfrm>
            <a:off x="392075" y="281825"/>
            <a:ext cx="2889575" cy="1886375"/>
          </a:xfrm>
          <a:prstGeom prst="rect">
            <a:avLst/>
          </a:prstGeom>
          <a:noFill/>
          <a:ln>
            <a:noFill/>
          </a:ln>
        </p:spPr>
      </p:pic>
      <p:pic>
        <p:nvPicPr>
          <p:cNvPr id="281" name="Google Shape;281;p44"/>
          <p:cNvPicPr preferRelativeResize="0"/>
          <p:nvPr/>
        </p:nvPicPr>
        <p:blipFill>
          <a:blip r:embed="rId4">
            <a:alphaModFix/>
          </a:blip>
          <a:stretch>
            <a:fillRect/>
          </a:stretch>
        </p:blipFill>
        <p:spPr>
          <a:xfrm>
            <a:off x="4452300" y="281824"/>
            <a:ext cx="3946076" cy="2033800"/>
          </a:xfrm>
          <a:prstGeom prst="rect">
            <a:avLst/>
          </a:prstGeom>
          <a:noFill/>
          <a:ln>
            <a:noFill/>
          </a:ln>
        </p:spPr>
      </p:pic>
      <p:pic>
        <p:nvPicPr>
          <p:cNvPr id="282" name="Google Shape;282;p44"/>
          <p:cNvPicPr preferRelativeResize="0"/>
          <p:nvPr/>
        </p:nvPicPr>
        <p:blipFill>
          <a:blip r:embed="rId5">
            <a:alphaModFix/>
          </a:blip>
          <a:stretch>
            <a:fillRect/>
          </a:stretch>
        </p:blipFill>
        <p:spPr>
          <a:xfrm>
            <a:off x="1151925" y="2571751"/>
            <a:ext cx="6692801" cy="2480275"/>
          </a:xfrm>
          <a:prstGeom prst="rect">
            <a:avLst/>
          </a:prstGeom>
          <a:noFill/>
          <a:ln>
            <a:noFill/>
          </a:ln>
        </p:spPr>
      </p:pic>
      <p:sp>
        <p:nvSpPr>
          <p:cNvPr id="283" name="Google Shape;283;p44"/>
          <p:cNvSpPr/>
          <p:nvPr/>
        </p:nvSpPr>
        <p:spPr>
          <a:xfrm>
            <a:off x="415225" y="281275"/>
            <a:ext cx="2946900" cy="1821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4"/>
          <p:cNvSpPr/>
          <p:nvPr/>
        </p:nvSpPr>
        <p:spPr>
          <a:xfrm>
            <a:off x="4487175" y="308075"/>
            <a:ext cx="4058400" cy="2033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4"/>
          <p:cNvSpPr/>
          <p:nvPr/>
        </p:nvSpPr>
        <p:spPr>
          <a:xfrm>
            <a:off x="1151925" y="2571750"/>
            <a:ext cx="6817800" cy="2480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1"/>
              <a:buFont typeface="Arial"/>
              <a:buNone/>
            </a:pPr>
            <a:r>
              <a:rPr lang="en" sz="1800">
                <a:solidFill>
                  <a:schemeClr val="dk2"/>
                </a:solidFill>
              </a:rPr>
              <a:t>stealthiness of single bias attack</a:t>
            </a:r>
            <a:endParaRPr/>
          </a:p>
        </p:txBody>
      </p:sp>
      <p:sp>
        <p:nvSpPr>
          <p:cNvPr id="291" name="Google Shape;291;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lnSpc>
                <a:spcPct val="105000"/>
              </a:lnSpc>
              <a:spcBef>
                <a:spcPts val="0"/>
              </a:spcBef>
              <a:spcAft>
                <a:spcPts val="0"/>
              </a:spcAft>
              <a:buSzPts val="1600"/>
              <a:buChar char="●"/>
            </a:pPr>
            <a:r>
              <a:rPr lang="en" sz="1600"/>
              <a:t>d</a:t>
            </a:r>
            <a:r>
              <a:rPr lang="en" sz="1600"/>
              <a:t>epends on the sink value for the input pattern, suppose an attacker can precisely modify the bias to be slightly larger than the sink. </a:t>
            </a:r>
            <a:endParaRPr sz="1600"/>
          </a:p>
          <a:p>
            <a:pPr indent="-330200" lvl="0" marL="457200" rtl="0" algn="l">
              <a:lnSpc>
                <a:spcPct val="105000"/>
              </a:lnSpc>
              <a:spcBef>
                <a:spcPts val="0"/>
              </a:spcBef>
              <a:spcAft>
                <a:spcPts val="0"/>
              </a:spcAft>
              <a:buSzPts val="1600"/>
              <a:buChar char="●"/>
            </a:pPr>
            <a:r>
              <a:rPr lang="en" sz="1600"/>
              <a:t>different input patterns may require different sink values to saturate DNN’s output when attacking the same bias. </a:t>
            </a:r>
            <a:endParaRPr sz="1600"/>
          </a:p>
          <a:p>
            <a:pPr indent="-330200" lvl="0" marL="457200" rtl="0" algn="l">
              <a:lnSpc>
                <a:spcPct val="105000"/>
              </a:lnSpc>
              <a:spcBef>
                <a:spcPts val="0"/>
              </a:spcBef>
              <a:spcAft>
                <a:spcPts val="0"/>
              </a:spcAft>
              <a:buSzPts val="1600"/>
              <a:buChar char="●"/>
            </a:pPr>
            <a:r>
              <a:rPr lang="en" sz="1600"/>
              <a:t>when misclassifying a input pattern with sink = k, the outputs for other input patterns with sink &lt; k on this bias must converge </a:t>
            </a:r>
            <a:endParaRPr sz="1600"/>
          </a:p>
          <a:p>
            <a:pPr indent="-330200" lvl="0" marL="457200" rtl="0" algn="l">
              <a:lnSpc>
                <a:spcPct val="105000"/>
              </a:lnSpc>
              <a:spcBef>
                <a:spcPts val="0"/>
              </a:spcBef>
              <a:spcAft>
                <a:spcPts val="0"/>
              </a:spcAft>
              <a:buSzPts val="1600"/>
              <a:buChar char="●"/>
            </a:pPr>
            <a:r>
              <a:rPr lang="en" sz="1600"/>
              <a:t> the outputs for input patterns with sink &gt; k may be also affected although not converge. Hence, the accuracy degradation is larger when attacking input pattern with larger sink on a bias. </a:t>
            </a:r>
            <a:endParaRPr sz="1600"/>
          </a:p>
          <a:p>
            <a:pPr indent="-330200" lvl="0" marL="457200" rtl="0" algn="l">
              <a:lnSpc>
                <a:spcPct val="105000"/>
              </a:lnSpc>
              <a:spcBef>
                <a:spcPts val="0"/>
              </a:spcBef>
              <a:spcAft>
                <a:spcPts val="0"/>
              </a:spcAft>
              <a:buSzPts val="1600"/>
              <a:buChar char="●"/>
            </a:pPr>
            <a:r>
              <a:rPr lang="en" sz="1600"/>
              <a:t>To mitigate this, one possible solution is to recover the DNN to benign state with additional faults in addition to the few faults injected during SBA.</a:t>
            </a: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1"/>
              <a:buFont typeface="Arial"/>
              <a:buNone/>
            </a:pPr>
            <a:r>
              <a:rPr lang="en" sz="1800">
                <a:solidFill>
                  <a:schemeClr val="dk2"/>
                </a:solidFill>
              </a:rPr>
              <a:t>Advantage: E</a:t>
            </a:r>
            <a:r>
              <a:rPr lang="en" sz="1800">
                <a:solidFill>
                  <a:schemeClr val="dk2"/>
                </a:solidFill>
              </a:rPr>
              <a:t>xact input pattern is not known</a:t>
            </a:r>
            <a:endParaRPr/>
          </a:p>
        </p:txBody>
      </p:sp>
      <p:sp>
        <p:nvSpPr>
          <p:cNvPr id="297" name="Google Shape;297;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Even</a:t>
            </a:r>
            <a:r>
              <a:rPr lang="en" sz="1600"/>
              <a:t> without knowing the exact input pattern, it is still possible to force DNN generating specific adversarial output with SBA. </a:t>
            </a:r>
            <a:endParaRPr sz="1600"/>
          </a:p>
          <a:p>
            <a:pPr indent="-330200" lvl="0" marL="457200" rtl="0" algn="l">
              <a:spcBef>
                <a:spcPts val="0"/>
              </a:spcBef>
              <a:spcAft>
                <a:spcPts val="0"/>
              </a:spcAft>
              <a:buSzPts val="1600"/>
              <a:buChar char="●"/>
            </a:pPr>
            <a:r>
              <a:rPr lang="en" sz="1600"/>
              <a:t>Because the sink class of a bias is independent from input patterns, we could saturate DNN by modifying the bias to be a very large valid value allowed by the arithmetic format used. </a:t>
            </a:r>
            <a:endParaRPr sz="1600"/>
          </a:p>
          <a:p>
            <a:pPr indent="-330200" lvl="0" marL="457200" rtl="0" algn="l">
              <a:spcBef>
                <a:spcPts val="0"/>
              </a:spcBef>
              <a:spcAft>
                <a:spcPts val="0"/>
              </a:spcAft>
              <a:buSzPts val="1600"/>
              <a:buChar char="●"/>
            </a:pPr>
            <a:r>
              <a:rPr lang="en" sz="1600"/>
              <a:t>When it is larger than the required sink for an input pattern, we can successfully change the DNN’s output. Such attack can be launched at real-time (without necessarily conducting input pattern analysis), leading to possible denial-of-service</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3" name="Google Shape;303;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Gradient descent attack (GDA)</a:t>
            </a:r>
            <a:endParaRPr/>
          </a:p>
          <a:p>
            <a:pPr indent="0" lvl="0" marL="0" rtl="0" algn="l">
              <a:spcBef>
                <a:spcPts val="1200"/>
              </a:spcBef>
              <a:spcAft>
                <a:spcPts val="0"/>
              </a:spcAft>
              <a:buNone/>
            </a:pPr>
            <a:r>
              <a:t/>
            </a:r>
            <a:endParaRPr/>
          </a:p>
          <a:p>
            <a:pPr indent="0" lvl="0" marL="0" rtl="0" algn="l">
              <a:spcBef>
                <a:spcPts val="1200"/>
              </a:spcBef>
              <a:spcAft>
                <a:spcPts val="1200"/>
              </a:spcAft>
              <a:buClr>
                <a:schemeClr val="dk1"/>
              </a:buClr>
              <a:buSzPts val="1100"/>
              <a:buFont typeface="Arial"/>
              <a:buNone/>
            </a:pPr>
            <a:r>
              <a:rPr lang="en"/>
              <a:t>[</a:t>
            </a:r>
            <a:r>
              <a:rPr lang="en" sz="1200">
                <a:solidFill>
                  <a:srgbClr val="202124"/>
                </a:solidFill>
                <a:highlight>
                  <a:srgbClr val="FFFFFF"/>
                </a:highlight>
              </a:rPr>
              <a:t>Gradient descent (GD) is </a:t>
            </a:r>
            <a:r>
              <a:rPr b="1" lang="en" sz="1200">
                <a:solidFill>
                  <a:srgbClr val="202124"/>
                </a:solidFill>
                <a:highlight>
                  <a:srgbClr val="FFFFFF"/>
                </a:highlight>
              </a:rPr>
              <a:t>an iterative first-order optimisation algorithm used to find a local minimum/maximum of a given function</a:t>
            </a:r>
            <a:r>
              <a:rPr lang="en" sz="1200">
                <a:solidFill>
                  <a:srgbClr val="202124"/>
                </a:solidFill>
                <a:highlight>
                  <a:srgbClr val="FFFFFF"/>
                </a:highlight>
              </a:rPr>
              <a:t>.</a:t>
            </a:r>
            <a:r>
              <a:rPr lang="en"/>
              <a: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Revisit backpropagation</a:t>
            </a:r>
            <a:endParaRPr/>
          </a:p>
        </p:txBody>
      </p:sp>
      <p:sp>
        <p:nvSpPr>
          <p:cNvPr id="309" name="Google Shape;309;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0" name="Google Shape;310;p48"/>
          <p:cNvPicPr preferRelativeResize="0"/>
          <p:nvPr/>
        </p:nvPicPr>
        <p:blipFill>
          <a:blip r:embed="rId3">
            <a:alphaModFix/>
          </a:blip>
          <a:stretch>
            <a:fillRect/>
          </a:stretch>
        </p:blipFill>
        <p:spPr>
          <a:xfrm>
            <a:off x="1771075" y="1208625"/>
            <a:ext cx="6096000" cy="3562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6" name="Google Shape;316;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7" name="Google Shape;317;p49"/>
          <p:cNvPicPr preferRelativeResize="0"/>
          <p:nvPr/>
        </p:nvPicPr>
        <p:blipFill>
          <a:blip r:embed="rId3">
            <a:alphaModFix/>
          </a:blip>
          <a:stretch>
            <a:fillRect/>
          </a:stretch>
        </p:blipFill>
        <p:spPr>
          <a:xfrm>
            <a:off x="311700" y="1152475"/>
            <a:ext cx="3428000" cy="2571000"/>
          </a:xfrm>
          <a:prstGeom prst="rect">
            <a:avLst/>
          </a:prstGeom>
          <a:noFill/>
          <a:ln>
            <a:noFill/>
          </a:ln>
        </p:spPr>
      </p:pic>
      <p:pic>
        <p:nvPicPr>
          <p:cNvPr id="318" name="Google Shape;318;p49"/>
          <p:cNvPicPr preferRelativeResize="0"/>
          <p:nvPr/>
        </p:nvPicPr>
        <p:blipFill>
          <a:blip r:embed="rId4">
            <a:alphaModFix/>
          </a:blip>
          <a:stretch>
            <a:fillRect/>
          </a:stretch>
        </p:blipFill>
        <p:spPr>
          <a:xfrm>
            <a:off x="5582300" y="1072922"/>
            <a:ext cx="2380025" cy="2380025"/>
          </a:xfrm>
          <a:prstGeom prst="rect">
            <a:avLst/>
          </a:prstGeom>
          <a:noFill/>
          <a:ln>
            <a:noFill/>
          </a:ln>
        </p:spPr>
      </p:pic>
      <p:sp>
        <p:nvSpPr>
          <p:cNvPr id="319" name="Google Shape;319;p49"/>
          <p:cNvSpPr txBox="1"/>
          <p:nvPr/>
        </p:nvSpPr>
        <p:spPr>
          <a:xfrm>
            <a:off x="875975" y="3829550"/>
            <a:ext cx="211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Sigmoid derivative</a:t>
            </a:r>
            <a:endParaRPr b="1"/>
          </a:p>
        </p:txBody>
      </p:sp>
      <p:sp>
        <p:nvSpPr>
          <p:cNvPr id="320" name="Google Shape;320;p49"/>
          <p:cNvSpPr txBox="1"/>
          <p:nvPr/>
        </p:nvSpPr>
        <p:spPr>
          <a:xfrm>
            <a:off x="5851000" y="3773400"/>
            <a:ext cx="171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ReLU derivative</a:t>
            </a:r>
            <a:endParaRPr b="1"/>
          </a:p>
        </p:txBody>
      </p:sp>
      <p:sp>
        <p:nvSpPr>
          <p:cNvPr id="321" name="Google Shape;321;p49"/>
          <p:cNvSpPr txBox="1"/>
          <p:nvPr/>
        </p:nvSpPr>
        <p:spPr>
          <a:xfrm>
            <a:off x="977025" y="4335825"/>
            <a:ext cx="6468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292929"/>
                </a:solidFill>
                <a:highlight>
                  <a:srgbClr val="FFFFFF"/>
                </a:highlight>
                <a:latin typeface="Georgia"/>
                <a:ea typeface="Georgia"/>
                <a:cs typeface="Georgia"/>
                <a:sym typeface="Georgia"/>
              </a:rPr>
              <a:t>A small gradient means that the weights and biases of the initial layers will not be updated effectively with each training session.</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Leaky ReLU</a:t>
            </a:r>
            <a:endParaRPr/>
          </a:p>
        </p:txBody>
      </p:sp>
      <p:sp>
        <p:nvSpPr>
          <p:cNvPr id="327" name="Google Shape;327;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8" name="Google Shape;328;p50"/>
          <p:cNvPicPr preferRelativeResize="0"/>
          <p:nvPr/>
        </p:nvPicPr>
        <p:blipFill>
          <a:blip r:embed="rId3">
            <a:alphaModFix/>
          </a:blip>
          <a:stretch>
            <a:fillRect/>
          </a:stretch>
        </p:blipFill>
        <p:spPr>
          <a:xfrm>
            <a:off x="1336400" y="1363675"/>
            <a:ext cx="7063900" cy="1779776"/>
          </a:xfrm>
          <a:prstGeom prst="rect">
            <a:avLst/>
          </a:prstGeom>
          <a:noFill/>
          <a:ln>
            <a:noFill/>
          </a:ln>
        </p:spPr>
      </p:pic>
      <p:sp>
        <p:nvSpPr>
          <p:cNvPr id="329" name="Google Shape;329;p50"/>
          <p:cNvSpPr txBox="1"/>
          <p:nvPr/>
        </p:nvSpPr>
        <p:spPr>
          <a:xfrm>
            <a:off x="595200" y="3593700"/>
            <a:ext cx="7805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02124"/>
                </a:solidFill>
                <a:highlight>
                  <a:srgbClr val="FFFFFF"/>
                </a:highlight>
              </a:rPr>
              <a:t>Solves Dying ReLU problem</a:t>
            </a:r>
            <a:r>
              <a:rPr lang="en" sz="1200">
                <a:solidFill>
                  <a:srgbClr val="202124"/>
                </a:solidFill>
                <a:highlight>
                  <a:srgbClr val="FFFFFF"/>
                </a:highlight>
              </a:rPr>
              <a:t>: The dying ReLU problem refers to </a:t>
            </a:r>
            <a:r>
              <a:rPr b="1" lang="en" sz="1200">
                <a:solidFill>
                  <a:srgbClr val="202124"/>
                </a:solidFill>
                <a:highlight>
                  <a:srgbClr val="FFFFFF"/>
                </a:highlight>
              </a:rPr>
              <a:t>the scenario when many ReLU neurons only output values of 0</a:t>
            </a:r>
            <a:r>
              <a:rPr lang="en" sz="1200">
                <a:solidFill>
                  <a:srgbClr val="202124"/>
                </a:solidFill>
                <a:highlight>
                  <a:srgbClr val="FFFFFF"/>
                </a:highlight>
              </a:rPr>
              <a:t>.</a:t>
            </a:r>
            <a:endParaRPr sz="1200">
              <a:solidFill>
                <a:srgbClr val="202124"/>
              </a:solidFill>
              <a:highlight>
                <a:srgbClr val="FFFFFF"/>
              </a:highlight>
            </a:endParaRPr>
          </a:p>
          <a:p>
            <a:pPr indent="0" lvl="0" marL="0" rtl="0" algn="l">
              <a:spcBef>
                <a:spcPts val="0"/>
              </a:spcBef>
              <a:spcAft>
                <a:spcPts val="0"/>
              </a:spcAft>
              <a:buNone/>
            </a:pPr>
            <a:r>
              <a:rPr lang="en" sz="1200">
                <a:solidFill>
                  <a:srgbClr val="202124"/>
                </a:solidFill>
                <a:highlight>
                  <a:srgbClr val="FFFFFF"/>
                </a:highlight>
              </a:rPr>
              <a:t>Because the slope of ReLU in the negative input range is also zero, once it becomes dead ( stuck in negative range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1"/>
              <a:buFont typeface="Arial"/>
              <a:buNone/>
            </a:pPr>
            <a:r>
              <a:rPr lang="en" sz="1800">
                <a:solidFill>
                  <a:schemeClr val="dk2"/>
                </a:solidFill>
              </a:rPr>
              <a:t>G</a:t>
            </a:r>
            <a:r>
              <a:rPr lang="en" sz="1800">
                <a:solidFill>
                  <a:schemeClr val="dk2"/>
                </a:solidFill>
              </a:rPr>
              <a:t>radient descent attack (GDA) </a:t>
            </a:r>
            <a:endParaRPr/>
          </a:p>
        </p:txBody>
      </p:sp>
      <p:sp>
        <p:nvSpPr>
          <p:cNvPr id="335" name="Google Shape;335;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to force stealthy misclassification, which tries to preserve the classification accuracy on input patterns other than the targeted one. </a:t>
            </a:r>
            <a:endParaRPr b="1"/>
          </a:p>
          <a:p>
            <a:pPr indent="-342900" lvl="0" marL="457200" rtl="0" algn="l">
              <a:spcBef>
                <a:spcPts val="0"/>
              </a:spcBef>
              <a:spcAft>
                <a:spcPts val="0"/>
              </a:spcAft>
              <a:buSzPts val="1800"/>
              <a:buChar char="●"/>
            </a:pPr>
            <a:r>
              <a:rPr lang="en"/>
              <a:t>DNN inherently tolerates small perturbations on its parameters, GDA introduces slight changes to the DNN’s parameters to achieve misclassification, thereby mitigating the impact on the other input patterns. </a:t>
            </a:r>
            <a:endParaRPr/>
          </a:p>
          <a:p>
            <a:pPr indent="-342900" lvl="0" marL="457200" rtl="0" algn="l">
              <a:spcBef>
                <a:spcPts val="0"/>
              </a:spcBef>
              <a:spcAft>
                <a:spcPts val="0"/>
              </a:spcAft>
              <a:buSzPts val="1800"/>
              <a:buChar char="●"/>
            </a:pPr>
            <a:r>
              <a:rPr lang="en"/>
              <a:t>layer-wise searching and modification compression:</a:t>
            </a:r>
            <a:endParaRPr/>
          </a:p>
          <a:p>
            <a:pPr indent="-342900" lvl="0" marL="457200" rtl="0" algn="l">
              <a:spcBef>
                <a:spcPts val="0"/>
              </a:spcBef>
              <a:spcAft>
                <a:spcPts val="0"/>
              </a:spcAft>
              <a:buSzPts val="1800"/>
              <a:buChar char="●"/>
            </a:pPr>
            <a:r>
              <a:rPr lang="en"/>
              <a:t> to further improve the stealthiness and the efficiency, </a:t>
            </a:r>
            <a:endParaRPr/>
          </a:p>
          <a:p>
            <a:pPr indent="-342900" lvl="0" marL="457200" rtl="0" algn="l">
              <a:spcBef>
                <a:spcPts val="0"/>
              </a:spcBef>
              <a:spcAft>
                <a:spcPts val="0"/>
              </a:spcAft>
              <a:buSzPts val="1800"/>
              <a:buChar char="●"/>
            </a:pPr>
            <a:r>
              <a:rPr lang="en"/>
              <a:t>by searching the perturbation at finer granularity and removing insignificant part of the obtained perturbation, respectively.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chemeClr val="dk2"/>
                </a:solidFill>
              </a:rPr>
              <a:t>Method</a:t>
            </a:r>
            <a:endParaRPr/>
          </a:p>
        </p:txBody>
      </p:sp>
      <p:sp>
        <p:nvSpPr>
          <p:cNvPr id="341" name="Google Shape;341;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To find  small perturbation, one naive method is using gradient descent to gradually impose perturbation on parameters.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4122000" cy="572700"/>
          </a:xfrm>
          <a:prstGeom prst="rect">
            <a:avLst/>
          </a:prstGeom>
        </p:spPr>
        <p:txBody>
          <a:bodyPr anchorCtr="0" anchor="t" bIns="91425" lIns="91425" spcFirstLastPara="1" rIns="91425" wrap="square" tIns="91425">
            <a:normAutofit fontScale="90000"/>
          </a:bodyPr>
          <a:lstStyle/>
          <a:p>
            <a:pPr indent="0" lvl="0" marL="0" rtl="0" algn="l">
              <a:lnSpc>
                <a:spcPct val="95000"/>
              </a:lnSpc>
              <a:spcBef>
                <a:spcPts val="0"/>
              </a:spcBef>
              <a:spcAft>
                <a:spcPts val="1200"/>
              </a:spcAft>
              <a:buClr>
                <a:schemeClr val="dk1"/>
              </a:buClr>
              <a:buSzPct val="31570"/>
              <a:buFont typeface="Arial"/>
              <a:buNone/>
            </a:pPr>
            <a:r>
              <a:rPr lang="en" sz="1654">
                <a:solidFill>
                  <a:schemeClr val="dk2"/>
                </a:solidFill>
              </a:rPr>
              <a:t>L</a:t>
            </a:r>
            <a:r>
              <a:rPr lang="en" sz="1654">
                <a:solidFill>
                  <a:schemeClr val="dk2"/>
                </a:solidFill>
              </a:rPr>
              <a:t>aser beam fault injection</a:t>
            </a:r>
            <a:endParaRPr/>
          </a:p>
        </p:txBody>
      </p:sp>
      <p:sp>
        <p:nvSpPr>
          <p:cNvPr id="95" name="Google Shape;95;p17"/>
          <p:cNvSpPr txBox="1"/>
          <p:nvPr>
            <p:ph idx="1" type="body"/>
          </p:nvPr>
        </p:nvSpPr>
        <p:spPr>
          <a:xfrm>
            <a:off x="311700" y="1152475"/>
            <a:ext cx="3840600" cy="34164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en"/>
              <a:t>Laser beam can inject fault into SRAM. </a:t>
            </a:r>
            <a:endParaRPr/>
          </a:p>
          <a:p>
            <a:pPr indent="-317182" lvl="0" marL="457200" rtl="0" algn="l">
              <a:spcBef>
                <a:spcPts val="0"/>
              </a:spcBef>
              <a:spcAft>
                <a:spcPts val="0"/>
              </a:spcAft>
              <a:buSzPct val="100000"/>
              <a:buChar char="●"/>
            </a:pPr>
            <a:r>
              <a:rPr lang="en"/>
              <a:t>By exposing the silicon under laser beam, a t</a:t>
            </a:r>
            <a:r>
              <a:rPr b="1" lang="en"/>
              <a:t>emporary conductive channel</a:t>
            </a:r>
            <a:r>
              <a:rPr lang="en"/>
              <a:t> is formed in the dielectric, which in turn causes the transistor to switch state in a precise and controlled manner.</a:t>
            </a:r>
            <a:endParaRPr/>
          </a:p>
          <a:p>
            <a:pPr indent="-317182" lvl="0" marL="457200" rtl="0" algn="l">
              <a:spcBef>
                <a:spcPts val="0"/>
              </a:spcBef>
              <a:spcAft>
                <a:spcPts val="0"/>
              </a:spcAft>
              <a:buSzPct val="100000"/>
              <a:buChar char="●"/>
            </a:pPr>
            <a:r>
              <a:rPr lang="en"/>
              <a:t> By carefully adjusting the parameters of laser beam, like its diameter, emitted energy, and impact coordinate, attacker can precisely change any single bit in SRAM.</a:t>
            </a:r>
            <a:endParaRPr/>
          </a:p>
          <a:p>
            <a:pPr indent="0" lvl="0" marL="0" rtl="0" algn="l">
              <a:spcBef>
                <a:spcPts val="1200"/>
              </a:spcBef>
              <a:spcAft>
                <a:spcPts val="1200"/>
              </a:spcAft>
              <a:buNone/>
            </a:pPr>
            <a:r>
              <a:t/>
            </a:r>
            <a:endParaRPr/>
          </a:p>
        </p:txBody>
      </p:sp>
      <p:pic>
        <p:nvPicPr>
          <p:cNvPr id="96" name="Google Shape;96;p17"/>
          <p:cNvPicPr preferRelativeResize="0"/>
          <p:nvPr/>
        </p:nvPicPr>
        <p:blipFill>
          <a:blip r:embed="rId3">
            <a:alphaModFix/>
          </a:blip>
          <a:stretch>
            <a:fillRect/>
          </a:stretch>
        </p:blipFill>
        <p:spPr>
          <a:xfrm>
            <a:off x="4801276" y="445025"/>
            <a:ext cx="4031019" cy="45688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7" name="Google Shape;347;p53"/>
          <p:cNvSpPr txBox="1"/>
          <p:nvPr>
            <p:ph idx="1" type="body"/>
          </p:nvPr>
        </p:nvSpPr>
        <p:spPr>
          <a:xfrm>
            <a:off x="311700" y="1152475"/>
            <a:ext cx="4067100" cy="3416400"/>
          </a:xfrm>
          <a:prstGeom prst="rect">
            <a:avLst/>
          </a:prstGeom>
        </p:spPr>
        <p:txBody>
          <a:bodyPr anchorCtr="0" anchor="t" bIns="91425" lIns="91425" spcFirstLastPara="1" rIns="91425" wrap="square" tIns="91425">
            <a:normAutofit fontScale="77500"/>
          </a:bodyPr>
          <a:lstStyle/>
          <a:p>
            <a:pPr indent="-317182" lvl="0" marL="457200" rtl="0" algn="l">
              <a:spcBef>
                <a:spcPts val="0"/>
              </a:spcBef>
              <a:spcAft>
                <a:spcPts val="0"/>
              </a:spcAft>
              <a:buSzPct val="100000"/>
              <a:buChar char="●"/>
            </a:pPr>
            <a:r>
              <a:rPr lang="en"/>
              <a:t>F</a:t>
            </a:r>
            <a:r>
              <a:rPr lang="en"/>
              <a:t>irst initialize θ (i.e., all parameters in DNN) with its benign value, denoted by θ</a:t>
            </a:r>
            <a:r>
              <a:rPr baseline="-25000" lang="en"/>
              <a:t>b</a:t>
            </a:r>
            <a:endParaRPr/>
          </a:p>
          <a:p>
            <a:pPr indent="-317182" lvl="0" marL="457200" rtl="0" algn="l">
              <a:spcBef>
                <a:spcPts val="0"/>
              </a:spcBef>
              <a:spcAft>
                <a:spcPts val="0"/>
              </a:spcAft>
              <a:buSzPct val="100000"/>
              <a:buChar char="●"/>
            </a:pPr>
            <a:r>
              <a:rPr lang="en"/>
              <a:t> gradually modify θ in the direction of gradient dF </a:t>
            </a:r>
            <a:r>
              <a:rPr baseline="-25000" lang="en"/>
              <a:t>i</a:t>
            </a:r>
            <a:r>
              <a:rPr lang="en"/>
              <a:t>(θ,x)/dθ to enlarge Fi (θ, x), where Fi (θ, x) represents the output probability of class i as indicated by II in Figure.</a:t>
            </a:r>
            <a:endParaRPr/>
          </a:p>
          <a:p>
            <a:pPr indent="-317182" lvl="0" marL="457200" rtl="0" algn="l">
              <a:spcBef>
                <a:spcPts val="0"/>
              </a:spcBef>
              <a:spcAft>
                <a:spcPts val="0"/>
              </a:spcAft>
              <a:buSzPct val="100000"/>
              <a:buChar char="●"/>
            </a:pPr>
            <a:r>
              <a:rPr lang="en"/>
              <a:t>use L1-norm regulator to restrict the amount of perturbation during searching. </a:t>
            </a:r>
            <a:endParaRPr/>
          </a:p>
          <a:p>
            <a:pPr indent="-317182" lvl="0" marL="457200" rtl="0" algn="l">
              <a:spcBef>
                <a:spcPts val="0"/>
              </a:spcBef>
              <a:spcAft>
                <a:spcPts val="0"/>
              </a:spcAft>
              <a:buSzPct val="100000"/>
              <a:buChar char="●"/>
            </a:pPr>
            <a:r>
              <a:rPr lang="en"/>
              <a:t>Maximize the following objective function with gradient descent:</a:t>
            </a:r>
            <a:endParaRPr/>
          </a:p>
          <a:p>
            <a:pPr indent="0" lvl="0" marL="0" rtl="0" algn="l">
              <a:spcBef>
                <a:spcPts val="1200"/>
              </a:spcBef>
              <a:spcAft>
                <a:spcPts val="1200"/>
              </a:spcAft>
              <a:buNone/>
            </a:pPr>
            <a:r>
              <a:t/>
            </a:r>
            <a:endParaRPr/>
          </a:p>
        </p:txBody>
      </p:sp>
      <p:pic>
        <p:nvPicPr>
          <p:cNvPr id="348" name="Google Shape;348;p53"/>
          <p:cNvPicPr preferRelativeResize="0"/>
          <p:nvPr/>
        </p:nvPicPr>
        <p:blipFill>
          <a:blip r:embed="rId3">
            <a:alphaModFix/>
          </a:blip>
          <a:stretch>
            <a:fillRect/>
          </a:stretch>
        </p:blipFill>
        <p:spPr>
          <a:xfrm>
            <a:off x="690475" y="4187300"/>
            <a:ext cx="2715997" cy="381575"/>
          </a:xfrm>
          <a:prstGeom prst="rect">
            <a:avLst/>
          </a:prstGeom>
          <a:noFill/>
          <a:ln>
            <a:noFill/>
          </a:ln>
        </p:spPr>
      </p:pic>
      <p:pic>
        <p:nvPicPr>
          <p:cNvPr id="349" name="Google Shape;349;p53"/>
          <p:cNvPicPr preferRelativeResize="0"/>
          <p:nvPr/>
        </p:nvPicPr>
        <p:blipFill>
          <a:blip r:embed="rId4">
            <a:alphaModFix/>
          </a:blip>
          <a:stretch>
            <a:fillRect/>
          </a:stretch>
        </p:blipFill>
        <p:spPr>
          <a:xfrm>
            <a:off x="4850650" y="1425700"/>
            <a:ext cx="3310800" cy="229209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parameter to choose?</a:t>
            </a:r>
            <a:endParaRPr/>
          </a:p>
        </p:txBody>
      </p:sp>
      <p:sp>
        <p:nvSpPr>
          <p:cNvPr id="355" name="Google Shape;355;p5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330200" lvl="0" marL="457200" rtl="0" algn="l">
              <a:lnSpc>
                <a:spcPct val="95000"/>
              </a:lnSpc>
              <a:spcBef>
                <a:spcPts val="0"/>
              </a:spcBef>
              <a:spcAft>
                <a:spcPts val="0"/>
              </a:spcAft>
              <a:buSzPts val="1600"/>
              <a:buChar char="●"/>
            </a:pPr>
            <a:r>
              <a:rPr lang="en" sz="1600"/>
              <a:t>T</a:t>
            </a:r>
            <a:r>
              <a:rPr lang="en" sz="1600"/>
              <a:t>he magnitude of parameter’s gradient is not uniformly distributed among layers, and </a:t>
            </a:r>
            <a:r>
              <a:rPr b="1" lang="en" sz="1600"/>
              <a:t>parameters in layer having fewer parameters trend to have gradient of larger magnitude</a:t>
            </a:r>
            <a:r>
              <a:rPr lang="en" sz="1600"/>
              <a:t>.</a:t>
            </a:r>
            <a:endParaRPr sz="1600"/>
          </a:p>
          <a:p>
            <a:pPr indent="-330200" lvl="0" marL="457200" rtl="0" algn="l">
              <a:lnSpc>
                <a:spcPct val="95000"/>
              </a:lnSpc>
              <a:spcBef>
                <a:spcPts val="0"/>
              </a:spcBef>
              <a:spcAft>
                <a:spcPts val="0"/>
              </a:spcAft>
              <a:buSzPts val="1600"/>
              <a:buChar char="●"/>
            </a:pPr>
            <a:r>
              <a:rPr lang="en" sz="1600"/>
              <a:t> Figure  shows the average magnitude of parameter’s gradient and parameter count in each layer for the MNIST model, and layer2 with the fewest parameters has the largest gradient. </a:t>
            </a:r>
            <a:endParaRPr sz="1600"/>
          </a:p>
          <a:p>
            <a:pPr indent="0" lvl="0" marL="0" rtl="0" algn="l">
              <a:lnSpc>
                <a:spcPct val="95000"/>
              </a:lnSpc>
              <a:spcBef>
                <a:spcPts val="1200"/>
              </a:spcBef>
              <a:spcAft>
                <a:spcPts val="0"/>
              </a:spcAft>
              <a:buNone/>
            </a:pPr>
            <a:r>
              <a:t/>
            </a:r>
            <a:endParaRPr sz="1600"/>
          </a:p>
          <a:p>
            <a:pPr indent="0" lvl="0" marL="0" rtl="0" algn="l">
              <a:lnSpc>
                <a:spcPct val="95000"/>
              </a:lnSpc>
              <a:spcBef>
                <a:spcPts val="1200"/>
              </a:spcBef>
              <a:spcAft>
                <a:spcPts val="0"/>
              </a:spcAft>
              <a:buNone/>
            </a:pPr>
            <a:r>
              <a:rPr lang="en" sz="1600"/>
              <a:t>          </a:t>
            </a:r>
            <a:endParaRPr sz="1600"/>
          </a:p>
          <a:p>
            <a:pPr indent="0" lvl="0" marL="457200" rtl="0" algn="l">
              <a:lnSpc>
                <a:spcPct val="95000"/>
              </a:lnSpc>
              <a:spcBef>
                <a:spcPts val="1200"/>
              </a:spcBef>
              <a:spcAft>
                <a:spcPts val="1200"/>
              </a:spcAft>
              <a:buNone/>
            </a:pPr>
            <a:r>
              <a:t/>
            </a:r>
            <a:endParaRPr sz="1600"/>
          </a:p>
        </p:txBody>
      </p:sp>
      <p:pic>
        <p:nvPicPr>
          <p:cNvPr id="356" name="Google Shape;356;p54"/>
          <p:cNvPicPr preferRelativeResize="0"/>
          <p:nvPr/>
        </p:nvPicPr>
        <p:blipFill>
          <a:blip r:embed="rId3">
            <a:alphaModFix/>
          </a:blip>
          <a:stretch>
            <a:fillRect/>
          </a:stretch>
        </p:blipFill>
        <p:spPr>
          <a:xfrm>
            <a:off x="4724400" y="1170125"/>
            <a:ext cx="4267199" cy="2481569"/>
          </a:xfrm>
          <a:prstGeom prst="rect">
            <a:avLst/>
          </a:prstGeom>
          <a:noFill/>
          <a:ln>
            <a:noFill/>
          </a:ln>
        </p:spPr>
      </p:pic>
      <p:pic>
        <p:nvPicPr>
          <p:cNvPr id="357" name="Google Shape;357;p54"/>
          <p:cNvPicPr preferRelativeResize="0"/>
          <p:nvPr/>
        </p:nvPicPr>
        <p:blipFill>
          <a:blip r:embed="rId4">
            <a:alphaModFix/>
          </a:blip>
          <a:stretch>
            <a:fillRect/>
          </a:stretch>
        </p:blipFill>
        <p:spPr>
          <a:xfrm>
            <a:off x="5077400" y="3751175"/>
            <a:ext cx="3754899" cy="29269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Solution: Layer-wise Searching</a:t>
            </a:r>
            <a:endParaRPr/>
          </a:p>
        </p:txBody>
      </p:sp>
      <p:sp>
        <p:nvSpPr>
          <p:cNvPr id="363" name="Google Shape;363;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instead of finding the modification global-wise, manually restrict the θ in Eq. 4 to be the set of all parameters within one layer.</a:t>
            </a:r>
            <a:endParaRPr/>
          </a:p>
          <a:p>
            <a:pPr indent="-342900" lvl="0" marL="457200" rtl="0" algn="l">
              <a:spcBef>
                <a:spcPts val="0"/>
              </a:spcBef>
              <a:spcAft>
                <a:spcPts val="0"/>
              </a:spcAft>
              <a:buSzPts val="1800"/>
              <a:buChar char="●"/>
            </a:pPr>
            <a:r>
              <a:rPr lang="en"/>
              <a:t> I</a:t>
            </a:r>
            <a:r>
              <a:rPr b="1" lang="en"/>
              <a:t>ntuitively, a layer with more parameters allows us to adjust the mapping F at finer granularity and optimize the objective function better</a:t>
            </a:r>
            <a:r>
              <a:rPr lang="en"/>
              <a:t>, i.e., introducing smaller perturbation. </a:t>
            </a:r>
            <a:endParaRPr/>
          </a:p>
          <a:p>
            <a:pPr indent="-342900" lvl="0" marL="457200" rtl="0" algn="l">
              <a:spcBef>
                <a:spcPts val="0"/>
              </a:spcBef>
              <a:spcAft>
                <a:spcPts val="0"/>
              </a:spcAft>
              <a:buSzPts val="1800"/>
              <a:buChar char="●"/>
            </a:pPr>
            <a:r>
              <a:rPr lang="en"/>
              <a:t>While the naive globalwise searching in fact focuses on adjusting the smallest layer, we can conduct layer-wise searching on the layer with the most parameters to search the solution at the finest granularity. </a:t>
            </a:r>
            <a:endParaRPr/>
          </a:p>
          <a:p>
            <a:pPr indent="-342900" lvl="0" marL="457200" rtl="0" algn="l">
              <a:spcBef>
                <a:spcPts val="0"/>
              </a:spcBef>
              <a:spcAft>
                <a:spcPts val="0"/>
              </a:spcAft>
              <a:buSzPts val="1800"/>
              <a:buChar char="●"/>
            </a:pPr>
            <a:r>
              <a:rPr lang="en"/>
              <a:t>Conducting layer-wise searching on any layer, except the smallest layer, can achieve higher stealthiness than the global-wise searching (Experimental observation)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Experimental Observation</a:t>
            </a:r>
            <a:endParaRPr/>
          </a:p>
        </p:txBody>
      </p:sp>
      <p:sp>
        <p:nvSpPr>
          <p:cNvPr id="369" name="Google Shape;369;p5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30200" lvl="0" marL="457200" rtl="0" algn="l">
              <a:lnSpc>
                <a:spcPct val="95000"/>
              </a:lnSpc>
              <a:spcBef>
                <a:spcPts val="0"/>
              </a:spcBef>
              <a:spcAft>
                <a:spcPts val="0"/>
              </a:spcAft>
              <a:buSzPts val="1600"/>
              <a:buChar char="●"/>
            </a:pPr>
            <a:r>
              <a:rPr b="1" lang="en" sz="1600"/>
              <a:t>gradient descent modifies each parameter according to its gradient:</a:t>
            </a:r>
            <a:endParaRPr b="1" sz="1600"/>
          </a:p>
          <a:p>
            <a:pPr indent="-330200" lvl="1" marL="914400" rtl="0" algn="l">
              <a:lnSpc>
                <a:spcPct val="95000"/>
              </a:lnSpc>
              <a:spcBef>
                <a:spcPts val="0"/>
              </a:spcBef>
              <a:spcAft>
                <a:spcPts val="0"/>
              </a:spcAft>
              <a:buSzPts val="1600"/>
              <a:buChar char="○"/>
            </a:pPr>
            <a:r>
              <a:rPr b="1" lang="en" sz="1600"/>
              <a:t> parameter with gradient of larger magnitude receives larger modification during searching. </a:t>
            </a:r>
            <a:endParaRPr b="1" sz="1600"/>
          </a:p>
          <a:p>
            <a:pPr indent="-330200" lvl="0" marL="457200" rtl="0" algn="l">
              <a:lnSpc>
                <a:spcPct val="95000"/>
              </a:lnSpc>
              <a:spcBef>
                <a:spcPts val="0"/>
              </a:spcBef>
              <a:spcAft>
                <a:spcPts val="0"/>
              </a:spcAft>
              <a:buSzPts val="1600"/>
              <a:buChar char="●"/>
            </a:pPr>
            <a:r>
              <a:rPr lang="en" sz="1600"/>
              <a:t>As a consequence, the naive method which is supposed to find optimal modification global-wise in fact focuses on modifying the few parameters in the smallest layer, e.g., layer2 in Figure.</a:t>
            </a:r>
            <a:endParaRPr sz="1600"/>
          </a:p>
          <a:p>
            <a:pPr indent="0" lvl="0" marL="457200" rtl="0" algn="l">
              <a:lnSpc>
                <a:spcPct val="95000"/>
              </a:lnSpc>
              <a:spcBef>
                <a:spcPts val="1200"/>
              </a:spcBef>
              <a:spcAft>
                <a:spcPts val="1200"/>
              </a:spcAft>
              <a:buSzPts val="1018"/>
              <a:buNone/>
            </a:pPr>
            <a:r>
              <a:t/>
            </a:r>
            <a:endParaRPr sz="1600"/>
          </a:p>
        </p:txBody>
      </p:sp>
      <p:pic>
        <p:nvPicPr>
          <p:cNvPr id="370" name="Google Shape;370;p56"/>
          <p:cNvPicPr preferRelativeResize="0"/>
          <p:nvPr/>
        </p:nvPicPr>
        <p:blipFill>
          <a:blip r:embed="rId3">
            <a:alphaModFix/>
          </a:blip>
          <a:stretch>
            <a:fillRect/>
          </a:stretch>
        </p:blipFill>
        <p:spPr>
          <a:xfrm>
            <a:off x="4724400" y="1170125"/>
            <a:ext cx="4267199" cy="2481569"/>
          </a:xfrm>
          <a:prstGeom prst="rect">
            <a:avLst/>
          </a:prstGeom>
          <a:noFill/>
          <a:ln>
            <a:noFill/>
          </a:ln>
        </p:spPr>
      </p:pic>
      <p:pic>
        <p:nvPicPr>
          <p:cNvPr id="371" name="Google Shape;371;p56"/>
          <p:cNvPicPr preferRelativeResize="0"/>
          <p:nvPr/>
        </p:nvPicPr>
        <p:blipFill>
          <a:blip r:embed="rId4">
            <a:alphaModFix/>
          </a:blip>
          <a:stretch>
            <a:fillRect/>
          </a:stretch>
        </p:blipFill>
        <p:spPr>
          <a:xfrm>
            <a:off x="5077400" y="3751175"/>
            <a:ext cx="3754899" cy="29269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Clr>
                <a:schemeClr val="dk1"/>
              </a:buClr>
              <a:buSzPts val="770"/>
              <a:buFont typeface="Arial"/>
              <a:buNone/>
            </a:pPr>
            <a:r>
              <a:rPr lang="en" sz="2400">
                <a:solidFill>
                  <a:schemeClr val="dk2"/>
                </a:solidFill>
              </a:rPr>
              <a:t>O</a:t>
            </a:r>
            <a:r>
              <a:rPr lang="en" sz="2400">
                <a:solidFill>
                  <a:schemeClr val="dk2"/>
                </a:solidFill>
              </a:rPr>
              <a:t>verall flow of gradient descent attack</a:t>
            </a:r>
            <a:endParaRPr sz="2400"/>
          </a:p>
        </p:txBody>
      </p:sp>
      <p:sp>
        <p:nvSpPr>
          <p:cNvPr id="377" name="Google Shape;377;p57"/>
          <p:cNvSpPr txBox="1"/>
          <p:nvPr>
            <p:ph idx="1" type="body"/>
          </p:nvPr>
        </p:nvSpPr>
        <p:spPr>
          <a:xfrm>
            <a:off x="311700" y="1152475"/>
            <a:ext cx="4721400" cy="3416400"/>
          </a:xfrm>
          <a:prstGeom prst="rect">
            <a:avLst/>
          </a:prstGeom>
        </p:spPr>
        <p:txBody>
          <a:bodyPr anchorCtr="0" anchor="t" bIns="91425" lIns="91425" spcFirstLastPara="1" rIns="91425" wrap="square" tIns="91425">
            <a:noAutofit/>
          </a:bodyPr>
          <a:lstStyle/>
          <a:p>
            <a:pPr indent="-327660" lvl="0" marL="457200" rtl="0" algn="l">
              <a:lnSpc>
                <a:spcPct val="95000"/>
              </a:lnSpc>
              <a:spcBef>
                <a:spcPts val="0"/>
              </a:spcBef>
              <a:spcAft>
                <a:spcPts val="0"/>
              </a:spcAft>
              <a:buSzPts val="1560"/>
              <a:buChar char="●"/>
            </a:pPr>
            <a:r>
              <a:rPr lang="en" sz="1560"/>
              <a:t>At first,  determine the set of parameters to be updated in gradient descent. </a:t>
            </a:r>
            <a:endParaRPr sz="1560"/>
          </a:p>
          <a:p>
            <a:pPr indent="-327660" lvl="0" marL="457200" rtl="0" algn="l">
              <a:lnSpc>
                <a:spcPct val="95000"/>
              </a:lnSpc>
              <a:spcBef>
                <a:spcPts val="0"/>
              </a:spcBef>
              <a:spcAft>
                <a:spcPts val="0"/>
              </a:spcAft>
              <a:buSzPts val="1560"/>
              <a:buChar char="●"/>
            </a:pPr>
            <a:r>
              <a:rPr lang="en" sz="1560"/>
              <a:t>Instead of updating all the parameters in DNN and searching the modification global-wise,  search modification within a single layer, i.e., layer-wise searching. </a:t>
            </a:r>
            <a:endParaRPr sz="1560"/>
          </a:p>
          <a:p>
            <a:pPr indent="-327660" lvl="0" marL="457200" rtl="0" algn="l">
              <a:lnSpc>
                <a:spcPct val="95000"/>
              </a:lnSpc>
              <a:spcBef>
                <a:spcPts val="0"/>
              </a:spcBef>
              <a:spcAft>
                <a:spcPts val="0"/>
              </a:spcAft>
              <a:buSzPts val="1560"/>
              <a:buChar char="●"/>
            </a:pPr>
            <a:r>
              <a:rPr lang="en" sz="1560"/>
              <a:t>Next, optimize Eq. (previous slide) with gradient descent to find the </a:t>
            </a:r>
            <a:r>
              <a:rPr b="1" lang="en" sz="1560"/>
              <a:t>modification on each selected parameter, denoted by E = {e1, e2,...,eN }. </a:t>
            </a:r>
            <a:endParaRPr b="1" sz="1560"/>
          </a:p>
          <a:p>
            <a:pPr indent="-327660" lvl="0" marL="457200" rtl="0" algn="l">
              <a:lnSpc>
                <a:spcPct val="95000"/>
              </a:lnSpc>
              <a:spcBef>
                <a:spcPts val="0"/>
              </a:spcBef>
              <a:spcAft>
                <a:spcPts val="0"/>
              </a:spcAft>
              <a:buSzPts val="1560"/>
              <a:buChar char="●"/>
            </a:pPr>
            <a:r>
              <a:rPr lang="en" sz="1560"/>
              <a:t>At last, we repeatedly replace the smallest element in E with zero until the final parameter modification E is obtained, i.e, modification compression.</a:t>
            </a:r>
            <a:endParaRPr sz="1560"/>
          </a:p>
        </p:txBody>
      </p:sp>
      <p:pic>
        <p:nvPicPr>
          <p:cNvPr id="378" name="Google Shape;378;p57"/>
          <p:cNvPicPr preferRelativeResize="0"/>
          <p:nvPr/>
        </p:nvPicPr>
        <p:blipFill>
          <a:blip r:embed="rId3">
            <a:alphaModFix/>
          </a:blip>
          <a:stretch>
            <a:fillRect/>
          </a:stretch>
        </p:blipFill>
        <p:spPr>
          <a:xfrm>
            <a:off x="5343600" y="1934488"/>
            <a:ext cx="3570751" cy="12745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Modification Compression</a:t>
            </a:r>
            <a:endParaRPr/>
          </a:p>
        </p:txBody>
      </p:sp>
      <p:sp>
        <p:nvSpPr>
          <p:cNvPr id="384" name="Google Shape;384;p58"/>
          <p:cNvSpPr txBox="1"/>
          <p:nvPr>
            <p:ph idx="1" type="body"/>
          </p:nvPr>
        </p:nvSpPr>
        <p:spPr>
          <a:xfrm>
            <a:off x="311700" y="1152475"/>
            <a:ext cx="4685700" cy="3416400"/>
          </a:xfrm>
          <a:prstGeom prst="rect">
            <a:avLst/>
          </a:prstGeom>
        </p:spPr>
        <p:txBody>
          <a:bodyPr anchorCtr="0" anchor="t" bIns="91425" lIns="91425" spcFirstLastPara="1" rIns="91425" wrap="square" tIns="91425">
            <a:normAutofit fontScale="92500" lnSpcReduction="10000"/>
          </a:bodyPr>
          <a:lstStyle/>
          <a:p>
            <a:pPr indent="-322580" lvl="0" marL="457200" rtl="0" algn="l">
              <a:lnSpc>
                <a:spcPct val="105000"/>
              </a:lnSpc>
              <a:spcBef>
                <a:spcPts val="0"/>
              </a:spcBef>
              <a:spcAft>
                <a:spcPts val="0"/>
              </a:spcAft>
              <a:buSzPct val="100000"/>
              <a:buChar char="●"/>
            </a:pPr>
            <a:r>
              <a:rPr lang="en" sz="1600"/>
              <a:t>Considering changing E too much may destroy the required adversarial mapping, achieve the replacement by iteration. </a:t>
            </a:r>
            <a:endParaRPr sz="1600"/>
          </a:p>
          <a:p>
            <a:pPr indent="-322580" lvl="0" marL="457200" rtl="0" algn="l">
              <a:lnSpc>
                <a:spcPct val="105000"/>
              </a:lnSpc>
              <a:spcBef>
                <a:spcPts val="0"/>
              </a:spcBef>
              <a:spcAft>
                <a:spcPts val="0"/>
              </a:spcAft>
              <a:buSzPct val="100000"/>
              <a:buChar char="●"/>
            </a:pPr>
            <a:r>
              <a:rPr lang="en" sz="1600"/>
              <a:t>At each iteration step,  only replace the element with smallest absolute value in E to be zero and check whether the adversarial mapping is still preserved.</a:t>
            </a:r>
            <a:endParaRPr sz="1600"/>
          </a:p>
          <a:p>
            <a:pPr indent="-322580" lvl="0" marL="457200" rtl="0" algn="l">
              <a:lnSpc>
                <a:spcPct val="105000"/>
              </a:lnSpc>
              <a:spcBef>
                <a:spcPts val="0"/>
              </a:spcBef>
              <a:spcAft>
                <a:spcPts val="0"/>
              </a:spcAft>
              <a:buSzPct val="100000"/>
              <a:buChar char="●"/>
            </a:pPr>
            <a:r>
              <a:rPr lang="en" sz="1600"/>
              <a:t> If it is preserved, we continue to explore further  replacement. Otherwise, only previously found replacements are finally used. </a:t>
            </a:r>
            <a:endParaRPr sz="1600"/>
          </a:p>
          <a:p>
            <a:pPr indent="-322580" lvl="0" marL="457200" rtl="0" algn="l">
              <a:lnSpc>
                <a:spcPct val="105000"/>
              </a:lnSpc>
              <a:spcBef>
                <a:spcPts val="0"/>
              </a:spcBef>
              <a:spcAft>
                <a:spcPts val="0"/>
              </a:spcAft>
              <a:buSzPct val="100000"/>
              <a:buChar char="●"/>
            </a:pPr>
            <a:r>
              <a:rPr lang="en" sz="1600"/>
              <a:t>With modification compression, we can not only reduce the number of modified parameters but also improve the stealthiness, because replacing the elements in E with zero reduces the amount of perturbation imposed.</a:t>
            </a:r>
            <a:endParaRPr sz="1600"/>
          </a:p>
        </p:txBody>
      </p:sp>
      <p:pic>
        <p:nvPicPr>
          <p:cNvPr id="385" name="Google Shape;385;p58"/>
          <p:cNvPicPr preferRelativeResize="0"/>
          <p:nvPr/>
        </p:nvPicPr>
        <p:blipFill>
          <a:blip r:embed="rId3">
            <a:alphaModFix/>
          </a:blip>
          <a:stretch>
            <a:fillRect/>
          </a:stretch>
        </p:blipFill>
        <p:spPr>
          <a:xfrm>
            <a:off x="5343600" y="1934488"/>
            <a:ext cx="3570751" cy="12745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391" name="Google Shape;391;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E</a:t>
            </a:r>
            <a:r>
              <a:rPr lang="en" sz="1600"/>
              <a:t>valuate the proposed fault injection attack methods with the well-known MNIST and CIFAR10 datasets. </a:t>
            </a:r>
            <a:endParaRPr sz="1600"/>
          </a:p>
          <a:p>
            <a:pPr indent="0" lvl="0" marL="0" rtl="0" algn="l">
              <a:spcBef>
                <a:spcPts val="1200"/>
              </a:spcBef>
              <a:spcAft>
                <a:spcPts val="0"/>
              </a:spcAft>
              <a:buNone/>
            </a:pPr>
            <a:r>
              <a:rPr lang="en" sz="1600"/>
              <a:t>demonstrate that SBA can achieve misclassification by imposing moderate increment on single bias in any layer of a DNN using ReLU activation function. </a:t>
            </a:r>
            <a:endParaRPr sz="1600"/>
          </a:p>
          <a:p>
            <a:pPr indent="0" lvl="0" marL="0" rtl="0" algn="l">
              <a:spcBef>
                <a:spcPts val="1200"/>
              </a:spcBef>
              <a:spcAft>
                <a:spcPts val="0"/>
              </a:spcAft>
              <a:buNone/>
            </a:pPr>
            <a:r>
              <a:t/>
            </a:r>
            <a:endParaRPr sz="1600"/>
          </a:p>
          <a:p>
            <a:pPr indent="0" lvl="0" marL="0" rtl="0" algn="l">
              <a:spcBef>
                <a:spcPts val="1200"/>
              </a:spcBef>
              <a:spcAft>
                <a:spcPts val="1200"/>
              </a:spcAft>
              <a:buClr>
                <a:schemeClr val="dk1"/>
              </a:buClr>
              <a:buSzPts val="1100"/>
              <a:buFont typeface="Arial"/>
              <a:buNone/>
            </a:pPr>
            <a:r>
              <a:rPr lang="en" sz="1600"/>
              <a:t> GBA can force misclassification and only degrades 3.86 percent and 2.35 percent classification accuracy on the two datasets, respectively.</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397" name="Google Shape;397;p60"/>
          <p:cNvSpPr txBox="1"/>
          <p:nvPr>
            <p:ph idx="1" type="body"/>
          </p:nvPr>
        </p:nvSpPr>
        <p:spPr>
          <a:xfrm>
            <a:off x="5457950" y="1152475"/>
            <a:ext cx="3374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Platform: Intel Xeon E5 CPU and a NVIDIA TitanX GPU.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DNN models with Theano  library, default float32 precision to store the parameters and intermediate results</a:t>
            </a:r>
            <a:endParaRPr/>
          </a:p>
        </p:txBody>
      </p:sp>
      <p:pic>
        <p:nvPicPr>
          <p:cNvPr id="398" name="Google Shape;398;p60"/>
          <p:cNvPicPr preferRelativeResize="0"/>
          <p:nvPr/>
        </p:nvPicPr>
        <p:blipFill>
          <a:blip r:embed="rId3">
            <a:alphaModFix/>
          </a:blip>
          <a:stretch>
            <a:fillRect/>
          </a:stretch>
        </p:blipFill>
        <p:spPr>
          <a:xfrm>
            <a:off x="395000" y="1017730"/>
            <a:ext cx="4807474" cy="2445775"/>
          </a:xfrm>
          <a:prstGeom prst="rect">
            <a:avLst/>
          </a:prstGeom>
          <a:noFill/>
          <a:ln>
            <a:noFill/>
          </a:ln>
        </p:spPr>
      </p:pic>
      <p:pic>
        <p:nvPicPr>
          <p:cNvPr id="399" name="Google Shape;399;p60"/>
          <p:cNvPicPr preferRelativeResize="0"/>
          <p:nvPr/>
        </p:nvPicPr>
        <p:blipFill>
          <a:blip r:embed="rId4">
            <a:alphaModFix/>
          </a:blip>
          <a:stretch>
            <a:fillRect/>
          </a:stretch>
        </p:blipFill>
        <p:spPr>
          <a:xfrm>
            <a:off x="462225" y="3412375"/>
            <a:ext cx="4571974" cy="205678"/>
          </a:xfrm>
          <a:prstGeom prst="rect">
            <a:avLst/>
          </a:prstGeom>
          <a:noFill/>
          <a:ln>
            <a:noFill/>
          </a:ln>
        </p:spPr>
      </p:pic>
      <p:pic>
        <p:nvPicPr>
          <p:cNvPr id="400" name="Google Shape;400;p60"/>
          <p:cNvPicPr preferRelativeResize="0"/>
          <p:nvPr/>
        </p:nvPicPr>
        <p:blipFill>
          <a:blip r:embed="rId5">
            <a:alphaModFix/>
          </a:blip>
          <a:stretch>
            <a:fillRect/>
          </a:stretch>
        </p:blipFill>
        <p:spPr>
          <a:xfrm>
            <a:off x="512738" y="3618050"/>
            <a:ext cx="4571999" cy="312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406" name="Google Shape;406;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7" name="Google Shape;407;p61"/>
          <p:cNvPicPr preferRelativeResize="0"/>
          <p:nvPr/>
        </p:nvPicPr>
        <p:blipFill>
          <a:blip r:embed="rId3">
            <a:alphaModFix/>
          </a:blip>
          <a:stretch>
            <a:fillRect/>
          </a:stretch>
        </p:blipFill>
        <p:spPr>
          <a:xfrm>
            <a:off x="823625" y="1186725"/>
            <a:ext cx="7143901" cy="2151025"/>
          </a:xfrm>
          <a:prstGeom prst="rect">
            <a:avLst/>
          </a:prstGeom>
          <a:noFill/>
          <a:ln>
            <a:noFill/>
          </a:ln>
        </p:spPr>
      </p:pic>
      <p:pic>
        <p:nvPicPr>
          <p:cNvPr id="408" name="Google Shape;408;p61"/>
          <p:cNvPicPr preferRelativeResize="0"/>
          <p:nvPr/>
        </p:nvPicPr>
        <p:blipFill>
          <a:blip r:embed="rId4">
            <a:alphaModFix/>
          </a:blip>
          <a:stretch>
            <a:fillRect/>
          </a:stretch>
        </p:blipFill>
        <p:spPr>
          <a:xfrm>
            <a:off x="1399513" y="3595100"/>
            <a:ext cx="6344976" cy="269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a:t>
            </a:r>
            <a:endParaRPr/>
          </a:p>
        </p:txBody>
      </p:sp>
      <p:sp>
        <p:nvSpPr>
          <p:cNvPr id="414" name="Google Shape;414;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marR="25400" rtl="0" algn="l">
              <a:spcBef>
                <a:spcPts val="1200"/>
              </a:spcBef>
              <a:spcAft>
                <a:spcPts val="0"/>
              </a:spcAft>
              <a:buClr>
                <a:srgbClr val="505B62"/>
              </a:buClr>
              <a:buSzPts val="1400"/>
              <a:buChar char="■"/>
            </a:pPr>
            <a:r>
              <a:rPr lang="en" sz="1400">
                <a:solidFill>
                  <a:srgbClr val="7D848A"/>
                </a:solidFill>
                <a:highlight>
                  <a:srgbClr val="FFFFFF"/>
                </a:highlight>
                <a:uFill>
                  <a:noFill/>
                </a:uFill>
                <a:hlinkClick r:id="rId3">
                  <a:extLst>
                    <a:ext uri="{A12FA001-AC4F-418D-AE19-62706E023703}">
                      <ahyp:hlinkClr val="tx"/>
                    </a:ext>
                  </a:extLst>
                </a:hlinkClick>
              </a:rPr>
              <a:t>Yannan Liu</a:t>
            </a:r>
            <a:r>
              <a:rPr lang="en" sz="1400">
                <a:solidFill>
                  <a:srgbClr val="505B62"/>
                </a:solidFill>
                <a:highlight>
                  <a:srgbClr val="FFFFFF"/>
                </a:highlight>
              </a:rPr>
              <a:t>, Lingxiao Wei, </a:t>
            </a:r>
            <a:r>
              <a:rPr lang="en" sz="1400">
                <a:solidFill>
                  <a:srgbClr val="7D848A"/>
                </a:solidFill>
                <a:highlight>
                  <a:srgbClr val="FFFFFF"/>
                </a:highlight>
                <a:uFill>
                  <a:noFill/>
                </a:uFill>
                <a:hlinkClick r:id="rId4">
                  <a:extLst>
                    <a:ext uri="{A12FA001-AC4F-418D-AE19-62706E023703}">
                      <ahyp:hlinkClr val="tx"/>
                    </a:ext>
                  </a:extLst>
                </a:hlinkClick>
              </a:rPr>
              <a:t>Bo Luo</a:t>
            </a:r>
            <a:r>
              <a:rPr lang="en" sz="1400">
                <a:solidFill>
                  <a:srgbClr val="505B62"/>
                </a:solidFill>
                <a:highlight>
                  <a:srgbClr val="FFFFFF"/>
                </a:highlight>
              </a:rPr>
              <a:t>, </a:t>
            </a:r>
            <a:r>
              <a:rPr lang="en" sz="1400">
                <a:solidFill>
                  <a:srgbClr val="7D848A"/>
                </a:solidFill>
                <a:highlight>
                  <a:srgbClr val="FFFFFF"/>
                </a:highlight>
                <a:uFill>
                  <a:noFill/>
                </a:uFill>
                <a:hlinkClick r:id="rId5">
                  <a:extLst>
                    <a:ext uri="{A12FA001-AC4F-418D-AE19-62706E023703}">
                      <ahyp:hlinkClr val="tx"/>
                    </a:ext>
                  </a:extLst>
                </a:hlinkClick>
              </a:rPr>
              <a:t>Qiang Xu</a:t>
            </a:r>
            <a:r>
              <a:rPr b="1" lang="en" sz="1400">
                <a:solidFill>
                  <a:srgbClr val="666666"/>
                </a:solidFill>
                <a:highlight>
                  <a:srgbClr val="FFFFFF"/>
                </a:highlight>
              </a:rPr>
              <a:t>, Fault injection attack on deep neural network.</a:t>
            </a:r>
            <a:r>
              <a:rPr lang="en" sz="1400">
                <a:solidFill>
                  <a:srgbClr val="505B62"/>
                </a:solidFill>
                <a:highlight>
                  <a:srgbClr val="FFFFFF"/>
                </a:highlight>
              </a:rPr>
              <a:t> </a:t>
            </a:r>
            <a:r>
              <a:rPr lang="en" sz="1400">
                <a:solidFill>
                  <a:srgbClr val="7D848A"/>
                </a:solidFill>
                <a:highlight>
                  <a:srgbClr val="FFFFFF"/>
                </a:highlight>
                <a:uFill>
                  <a:noFill/>
                </a:uFill>
                <a:hlinkClick r:id="rId6">
                  <a:extLst>
                    <a:ext uri="{A12FA001-AC4F-418D-AE19-62706E023703}">
                      <ahyp:hlinkClr val="tx"/>
                    </a:ext>
                  </a:extLst>
                </a:hlinkClick>
              </a:rPr>
              <a:t>ICCAD 2017</a:t>
            </a:r>
            <a:r>
              <a:rPr lang="en" sz="1400">
                <a:solidFill>
                  <a:srgbClr val="505B62"/>
                </a:solidFill>
                <a:highlight>
                  <a:srgbClr val="FFFFFF"/>
                </a:highlight>
              </a:rPr>
              <a:t>: 131-138 </a:t>
            </a:r>
            <a:endParaRPr sz="1400">
              <a:solidFill>
                <a:srgbClr val="505B62"/>
              </a:solidFill>
              <a:highlight>
                <a:srgbClr val="FFFFFF"/>
              </a:highlight>
            </a:endParaRPr>
          </a:p>
          <a:p>
            <a:pPr indent="0" lvl="0" marL="457200" marR="25400" rtl="0" algn="l">
              <a:spcBef>
                <a:spcPts val="1800"/>
              </a:spcBef>
              <a:spcAft>
                <a:spcPts val="0"/>
              </a:spcAft>
              <a:buNone/>
            </a:pPr>
            <a:r>
              <a:rPr lang="en" sz="1400">
                <a:solidFill>
                  <a:srgbClr val="505B62"/>
                </a:solidFill>
                <a:highlight>
                  <a:srgbClr val="FFFFFF"/>
                </a:highlight>
              </a:rPr>
              <a:t>(https://ieeexplore.ieee.org/stamp/stamp.jsp?tp=&amp;arnumber=8203770)</a:t>
            </a:r>
            <a:br>
              <a:rPr lang="en" sz="1400">
                <a:solidFill>
                  <a:srgbClr val="505B62"/>
                </a:solidFill>
                <a:highlight>
                  <a:srgbClr val="FFFFFF"/>
                </a:highlight>
              </a:rPr>
            </a:br>
            <a:endParaRPr sz="1400">
              <a:solidFill>
                <a:srgbClr val="505B62"/>
              </a:solidFill>
              <a:highlight>
                <a:srgbClr val="FFFFFF"/>
              </a:highlight>
            </a:endParaRPr>
          </a:p>
          <a:p>
            <a:pPr indent="0" lvl="0" marL="0" rtl="0" algn="l">
              <a:spcBef>
                <a:spcPts val="1800"/>
              </a:spcBef>
              <a:spcAft>
                <a:spcPts val="1200"/>
              </a:spcAft>
              <a:buNone/>
            </a:pPr>
            <a:r>
              <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8"/>
          <p:cNvPicPr preferRelativeResize="0"/>
          <p:nvPr/>
        </p:nvPicPr>
        <p:blipFill>
          <a:blip r:embed="rId3">
            <a:alphaModFix/>
          </a:blip>
          <a:stretch>
            <a:fillRect/>
          </a:stretch>
        </p:blipFill>
        <p:spPr>
          <a:xfrm>
            <a:off x="321025" y="723300"/>
            <a:ext cx="4675101" cy="3254876"/>
          </a:xfrm>
          <a:prstGeom prst="rect">
            <a:avLst/>
          </a:prstGeom>
          <a:noFill/>
          <a:ln>
            <a:noFill/>
          </a:ln>
        </p:spPr>
      </p:pic>
      <p:sp>
        <p:nvSpPr>
          <p:cNvPr id="102" name="Google Shape;102;p18"/>
          <p:cNvSpPr txBox="1"/>
          <p:nvPr/>
        </p:nvSpPr>
        <p:spPr>
          <a:xfrm>
            <a:off x="5531950" y="870650"/>
            <a:ext cx="33351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Row hammer can inject fault into DRAM.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exploits the electrical interactions between neighboring memory cells.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rapidly and repeatedly accessing a given physical memory location, a bit in its adjacent location may flip.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profiling the bit flip patterns in DRAM module and abusing the memory manage features, row hammer can reliably flip a single bit at any address in the software stack.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8" name="Google Shape;10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While it is simple to inject faults to modify the parameters used in DNNs, achieving misclassification for a particular input pattern is a challenging task. </a:t>
            </a:r>
            <a:endParaRPr/>
          </a:p>
          <a:p>
            <a:pPr indent="0" lvl="0" marL="0" rtl="0" algn="l">
              <a:spcBef>
                <a:spcPts val="1200"/>
              </a:spcBef>
              <a:spcAft>
                <a:spcPts val="0"/>
              </a:spcAft>
              <a:buNone/>
            </a:pPr>
            <a:r>
              <a:rPr lang="en"/>
              <a:t>First, the large amount of parameters in common DNN hinder designing efficient attack method with minimum number of injected faults. </a:t>
            </a:r>
            <a:endParaRPr/>
          </a:p>
          <a:p>
            <a:pPr indent="0" lvl="0" marL="0" rtl="0" algn="l">
              <a:spcBef>
                <a:spcPts val="1200"/>
              </a:spcBef>
              <a:spcAft>
                <a:spcPts val="0"/>
              </a:spcAft>
              <a:buNone/>
            </a:pPr>
            <a:r>
              <a:rPr lang="en"/>
              <a:t>Second, changing DNN parameters not only misclassifies the targeted input pattern, but also may misclassify some other unspecified input patterns. Hence, the attack may not be stealthy.</a:t>
            </a:r>
            <a:endParaRPr/>
          </a:p>
          <a:p>
            <a:pPr indent="0" lvl="0" marL="0" rtl="0" algn="l">
              <a:spcBef>
                <a:spcPts val="1200"/>
              </a:spcBef>
              <a:spcAft>
                <a:spcPts val="1200"/>
              </a:spcAft>
              <a:buNone/>
            </a:pP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Threat Model and Attack Objective </a:t>
            </a:r>
            <a:endParaRPr/>
          </a:p>
        </p:txBody>
      </p:sp>
      <p:sp>
        <p:nvSpPr>
          <p:cNvPr id="114" name="Google Shape;11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Threat Model:</a:t>
            </a:r>
            <a:endParaRPr/>
          </a:p>
          <a:p>
            <a:pPr indent="-334327" lvl="0" marL="457200" rtl="0" algn="l">
              <a:spcBef>
                <a:spcPts val="1200"/>
              </a:spcBef>
              <a:spcAft>
                <a:spcPts val="0"/>
              </a:spcAft>
              <a:buSzPct val="100000"/>
              <a:buChar char="●"/>
            </a:pPr>
            <a:r>
              <a:rPr lang="en"/>
              <a:t>an attacker aiming at changing the output of a DNN-based classification system. </a:t>
            </a:r>
            <a:endParaRPr/>
          </a:p>
          <a:p>
            <a:pPr indent="-334327" lvl="0" marL="457200" rtl="0" algn="l">
              <a:spcBef>
                <a:spcPts val="0"/>
              </a:spcBef>
              <a:spcAft>
                <a:spcPts val="0"/>
              </a:spcAft>
              <a:buSzPct val="100000"/>
              <a:buChar char="●"/>
            </a:pPr>
            <a:r>
              <a:rPr b="1" lang="en"/>
              <a:t>white-box attack : the attacker has the knowledge of targeted DNN’s network structure, the benign parameters and low-level implementation details, e.g., parameters’ location in memory. </a:t>
            </a:r>
            <a:endParaRPr b="1"/>
          </a:p>
          <a:p>
            <a:pPr indent="-334327" lvl="0" marL="457200" rtl="0" algn="l">
              <a:spcBef>
                <a:spcPts val="0"/>
              </a:spcBef>
              <a:spcAft>
                <a:spcPts val="0"/>
              </a:spcAft>
              <a:buSzPct val="100000"/>
              <a:buChar char="●"/>
            </a:pPr>
            <a:r>
              <a:rPr lang="en"/>
              <a:t>the attacker do not know the data samples for training or testing. </a:t>
            </a:r>
            <a:endParaRPr/>
          </a:p>
          <a:p>
            <a:pPr indent="-334327" lvl="0" marL="457200" rtl="0" algn="l">
              <a:spcBef>
                <a:spcPts val="0"/>
              </a:spcBef>
              <a:spcAft>
                <a:spcPts val="0"/>
              </a:spcAft>
              <a:buSzPct val="100000"/>
              <a:buChar char="●"/>
            </a:pPr>
            <a:r>
              <a:rPr lang="en"/>
              <a:t>the attacker can modify any parameter in DNN (i.e., any weight or any bias in DNN) by injecting faults into the memory where the parameters are stored. </a:t>
            </a:r>
            <a:endParaRPr/>
          </a:p>
          <a:p>
            <a:pPr indent="-334327" lvl="0" marL="457200" rtl="0" algn="l">
              <a:spcBef>
                <a:spcPts val="0"/>
              </a:spcBef>
              <a:spcAft>
                <a:spcPts val="0"/>
              </a:spcAft>
              <a:buSzPct val="100000"/>
              <a:buChar char="●"/>
            </a:pPr>
            <a:r>
              <a:rPr lang="en"/>
              <a:t>Given existing fault injection techniques can precisely flip any bit of the data in memory, we assume the attacker can modify any parameter in DNN to any adversarial value that is in the valid range of used arithmetic format.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1"/>
              <a:buFont typeface="Arial"/>
              <a:buNone/>
            </a:pPr>
            <a:r>
              <a:rPr lang="en" sz="1800">
                <a:solidFill>
                  <a:schemeClr val="dk2"/>
                </a:solidFill>
              </a:rPr>
              <a:t>Attack Objective</a:t>
            </a:r>
            <a:endParaRPr/>
          </a:p>
        </p:txBody>
      </p:sp>
      <p:sp>
        <p:nvSpPr>
          <p:cNvPr id="120" name="Google Shape;120;p21"/>
          <p:cNvSpPr txBox="1"/>
          <p:nvPr>
            <p:ph idx="1" type="body"/>
          </p:nvPr>
        </p:nvSpPr>
        <p:spPr>
          <a:xfrm>
            <a:off x="311700" y="1152475"/>
            <a:ext cx="46980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To</a:t>
            </a:r>
            <a:r>
              <a:rPr lang="en"/>
              <a:t> find the modification on parameters to misclassify a given input pattern into a specific adversarial class, e.g., misclassifying the bird in the given image as a car as described in Fig.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Efficiency of</a:t>
            </a:r>
            <a:r>
              <a:rPr lang="en"/>
              <a:t> achieving misclassification: </a:t>
            </a:r>
            <a:endParaRPr/>
          </a:p>
          <a:p>
            <a:pPr indent="-308610" lvl="0" marL="457200" rtl="0" algn="l">
              <a:spcBef>
                <a:spcPts val="1200"/>
              </a:spcBef>
              <a:spcAft>
                <a:spcPts val="0"/>
              </a:spcAft>
              <a:buSzPct val="100000"/>
              <a:buChar char="●"/>
            </a:pPr>
            <a:r>
              <a:rPr lang="en"/>
              <a:t>To make the attack practical, attacker should modify as few parameters as possible. </a:t>
            </a:r>
            <a:endParaRPr/>
          </a:p>
          <a:p>
            <a:pPr indent="-308610" lvl="0" marL="457200" rtl="0" algn="l">
              <a:spcBef>
                <a:spcPts val="0"/>
              </a:spcBef>
              <a:spcAft>
                <a:spcPts val="0"/>
              </a:spcAft>
              <a:buSzPct val="100000"/>
              <a:buChar char="●"/>
            </a:pPr>
            <a:r>
              <a:rPr lang="en"/>
              <a:t>Though DNN can be implemented on different platforms recording parameters in different arithmetic formats, modifying more parameters tends to require injecting more faults. </a:t>
            </a:r>
            <a:endParaRPr/>
          </a:p>
          <a:p>
            <a:pPr indent="-308610" lvl="0" marL="457200" rtl="0" algn="l">
              <a:spcBef>
                <a:spcPts val="0"/>
              </a:spcBef>
              <a:spcAft>
                <a:spcPts val="0"/>
              </a:spcAft>
              <a:buSzPct val="100000"/>
              <a:buChar char="●"/>
            </a:pPr>
            <a:r>
              <a:rPr lang="en"/>
              <a:t>minimizing the number of modified parameters can reduce the fault injection cost on all platforms. </a:t>
            </a:r>
            <a:endParaRPr/>
          </a:p>
        </p:txBody>
      </p:sp>
      <p:pic>
        <p:nvPicPr>
          <p:cNvPr id="121" name="Google Shape;121;p21"/>
          <p:cNvPicPr preferRelativeResize="0"/>
          <p:nvPr/>
        </p:nvPicPr>
        <p:blipFill>
          <a:blip r:embed="rId3">
            <a:alphaModFix/>
          </a:blip>
          <a:stretch>
            <a:fillRect/>
          </a:stretch>
        </p:blipFill>
        <p:spPr>
          <a:xfrm>
            <a:off x="5420925" y="1727899"/>
            <a:ext cx="3570676" cy="23109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1"/>
              <a:buFont typeface="Arial"/>
              <a:buNone/>
            </a:pPr>
            <a:r>
              <a:rPr lang="en" sz="1800">
                <a:solidFill>
                  <a:schemeClr val="dk2"/>
                </a:solidFill>
              </a:rPr>
              <a:t>Stealthiness</a:t>
            </a:r>
            <a:endParaRPr/>
          </a:p>
        </p:txBody>
      </p:sp>
      <p:sp>
        <p:nvSpPr>
          <p:cNvPr id="127" name="Google Shape;12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Parameter modification may not only misclassify the given input pattern (e.g., the given image), but also misclassify the rest unspecified input patterns (e.g., all the other images). </a:t>
            </a:r>
            <a:endParaRPr/>
          </a:p>
          <a:p>
            <a:pPr indent="0" lvl="0" marL="0" rtl="0" algn="l">
              <a:spcBef>
                <a:spcPts val="1200"/>
              </a:spcBef>
              <a:spcAft>
                <a:spcPts val="0"/>
              </a:spcAft>
              <a:buClr>
                <a:schemeClr val="dk1"/>
              </a:buClr>
              <a:buSzPts val="1100"/>
              <a:buFont typeface="Arial"/>
              <a:buNone/>
            </a:pPr>
            <a:r>
              <a:rPr lang="en"/>
              <a:t>Keeping the attack stealthy for these input patterns is equivalent to preserving original DNN’s classification accuracy on these unspecified input patterns as much as possible.</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